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9144000"/>
  <p:notesSz cx="6858000" cy="9144000"/>
  <p:embeddedFontLst>
    <p:embeddedFont>
      <p:font typeface="Arial Narrow"/>
      <p:regular r:id="rId37"/>
      <p:bold r:id="rId38"/>
      <p:italic r:id="rId39"/>
      <p:boldItalic r:id="rId40"/>
    </p:embeddedFont>
    <p:embeddedFont>
      <p:font typeface="Palatino Linotype"/>
      <p:regular r:id="rId41"/>
      <p:bold r:id="rId42"/>
      <p:italic r:id="rId43"/>
      <p:boldItalic r:id="rId44"/>
    </p:embeddedFont>
    <p:embeddedFont>
      <p:font typeface="Book Antiqu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Narrow-boldItalic.fntdata"/><Relationship Id="rId20" Type="http://schemas.openxmlformats.org/officeDocument/2006/relationships/slide" Target="slides/slide14.xml"/><Relationship Id="rId42" Type="http://schemas.openxmlformats.org/officeDocument/2006/relationships/font" Target="fonts/PalatinoLinotype-bold.fntdata"/><Relationship Id="rId41" Type="http://schemas.openxmlformats.org/officeDocument/2006/relationships/font" Target="fonts/PalatinoLinotype-regular.fntdata"/><Relationship Id="rId22" Type="http://schemas.openxmlformats.org/officeDocument/2006/relationships/slide" Target="slides/slide16.xml"/><Relationship Id="rId44" Type="http://schemas.openxmlformats.org/officeDocument/2006/relationships/font" Target="fonts/PalatinoLinotype-boldItalic.fntdata"/><Relationship Id="rId21" Type="http://schemas.openxmlformats.org/officeDocument/2006/relationships/slide" Target="slides/slide15.xml"/><Relationship Id="rId43" Type="http://schemas.openxmlformats.org/officeDocument/2006/relationships/font" Target="fonts/PalatinoLinotype-italic.fntdata"/><Relationship Id="rId24" Type="http://schemas.openxmlformats.org/officeDocument/2006/relationships/slide" Target="slides/slide18.xml"/><Relationship Id="rId46" Type="http://schemas.openxmlformats.org/officeDocument/2006/relationships/font" Target="fonts/BookAntiqua-bold.fntdata"/><Relationship Id="rId23" Type="http://schemas.openxmlformats.org/officeDocument/2006/relationships/slide" Target="slides/slide17.xml"/><Relationship Id="rId45" Type="http://schemas.openxmlformats.org/officeDocument/2006/relationships/font" Target="fonts/BookAntiqu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BookAntiqua-boldItalic.fntdata"/><Relationship Id="rId25" Type="http://schemas.openxmlformats.org/officeDocument/2006/relationships/slide" Target="slides/slide19.xml"/><Relationship Id="rId47" Type="http://schemas.openxmlformats.org/officeDocument/2006/relationships/font" Target="fonts/BookAntiqua-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rialNarrow-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rialNarrow-italic.fntdata"/><Relationship Id="rId16" Type="http://schemas.openxmlformats.org/officeDocument/2006/relationships/slide" Target="slides/slide10.xml"/><Relationship Id="rId38" Type="http://schemas.openxmlformats.org/officeDocument/2006/relationships/font" Target="fonts/ArialNarr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6865df1b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6865df1b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56865df1b3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 name="Google Shape;19;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
          <p:cNvSpPr txBox="1"/>
          <p:nvPr>
            <p:ph idx="12" type="sldNum"/>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1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5" name="Google Shape;85;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8" name="Shape 88"/>
        <p:cNvGrpSpPr/>
        <p:nvPr/>
      </p:nvGrpSpPr>
      <p:grpSpPr>
        <a:xfrm>
          <a:off x="0" y="0"/>
          <a:ext cx="0" cy="0"/>
          <a:chOff x="0" y="0"/>
          <a:chExt cx="0" cy="0"/>
        </a:xfrm>
      </p:grpSpPr>
      <p:sp>
        <p:nvSpPr>
          <p:cNvPr id="89" name="Google Shape;89;p1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0" name="Google Shape;90;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91" name="Google Shape;91;p1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92" name="Google Shape;92;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93" name="Google Shape;93;p1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94" name="Google Shape;94;p1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3"/>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7" name="Shape 97"/>
        <p:cNvGrpSpPr/>
        <p:nvPr/>
      </p:nvGrpSpPr>
      <p:grpSpPr>
        <a:xfrm>
          <a:off x="0" y="0"/>
          <a:ext cx="0" cy="0"/>
          <a:chOff x="0" y="0"/>
          <a:chExt cx="0" cy="0"/>
        </a:xfrm>
      </p:grpSpPr>
      <p:sp>
        <p:nvSpPr>
          <p:cNvPr id="98" name="Google Shape;98;p1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9" name="Google Shape;99;p1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00" name="Google Shape;100;p1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01" name="Google Shape;101;p1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4"/>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4" name="Shape 104"/>
        <p:cNvGrpSpPr/>
        <p:nvPr/>
      </p:nvGrpSpPr>
      <p:grpSpPr>
        <a:xfrm>
          <a:off x="0" y="0"/>
          <a:ext cx="0" cy="0"/>
          <a:chOff x="0" y="0"/>
          <a:chExt cx="0" cy="0"/>
        </a:xfrm>
      </p:grpSpPr>
      <p:sp>
        <p:nvSpPr>
          <p:cNvPr id="105" name="Google Shape;105;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 name="Google Shape;106;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07" name="Google Shape;107;p1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5"/>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0" name="Shape 110"/>
        <p:cNvGrpSpPr/>
        <p:nvPr/>
      </p:nvGrpSpPr>
      <p:grpSpPr>
        <a:xfrm>
          <a:off x="0" y="0"/>
          <a:ext cx="0" cy="0"/>
          <a:chOff x="0" y="0"/>
          <a:chExt cx="0" cy="0"/>
        </a:xfrm>
      </p:grpSpPr>
      <p:sp>
        <p:nvSpPr>
          <p:cNvPr id="111" name="Google Shape;111;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13" name="Google Shape;113;p1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16"/>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
        <p:nvSpPr>
          <p:cNvPr id="30" name="Google Shape;30;p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4 Content" type="fourObj">
  <p:cSld name="FOUR_OBJECTS">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6"/>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6"/>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6"/>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6" name="Google Shape;46;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7"/>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7"/>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8"/>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 name="Google Shape;60;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3" name="Shape 63"/>
        <p:cNvGrpSpPr/>
        <p:nvPr/>
      </p:nvGrpSpPr>
      <p:grpSpPr>
        <a:xfrm>
          <a:off x="0" y="0"/>
          <a:ext cx="0" cy="0"/>
          <a:chOff x="0" y="0"/>
          <a:chExt cx="0" cy="0"/>
        </a:xfrm>
      </p:grpSpPr>
      <p:sp>
        <p:nvSpPr>
          <p:cNvPr id="64" name="Google Shape;64;p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9"/>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9"/>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1" name="Google Shape;71;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2" name="Google Shape;72;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73" name="Google Shape;73;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8" name="Google Shape;78;p1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79" name="Google Shape;79;p1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80" name="Google Shape;80;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9" name="Shape 9"/>
        <p:cNvGrpSpPr/>
        <p:nvPr/>
      </p:nvGrpSpPr>
      <p:grpSpPr>
        <a:xfrm>
          <a:off x="0" y="0"/>
          <a:ext cx="0" cy="0"/>
          <a:chOff x="0" y="0"/>
          <a:chExt cx="0" cy="0"/>
        </a:xfrm>
      </p:grpSpPr>
      <p:pic>
        <p:nvPicPr>
          <p:cNvPr descr="1" id="10" name="Google Shape;10;p1"/>
          <p:cNvPicPr preferRelativeResize="0"/>
          <p:nvPr/>
        </p:nvPicPr>
        <p:blipFill rotWithShape="1">
          <a:blip r:embed="rId1">
            <a:alphaModFix/>
          </a:blip>
          <a:srcRect b="0" l="0" r="0" t="0"/>
          <a:stretch/>
        </p:blipFill>
        <p:spPr>
          <a:xfrm>
            <a:off x="8604250" y="6273800"/>
            <a:ext cx="476250" cy="501650"/>
          </a:xfrm>
          <a:prstGeom prst="rect">
            <a:avLst/>
          </a:prstGeom>
          <a:noFill/>
          <a:ln>
            <a:noFill/>
          </a:ln>
        </p:spPr>
      </p:pic>
      <p:sp>
        <p:nvSpPr>
          <p:cNvPr id="11" name="Google Shape;11;p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12" name="Google Shape;12;p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 name="Google Shape;13;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14" name="Google Shape;14;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15" name="Google Shape;15;p1"/>
          <p:cNvSpPr txBox="1"/>
          <p:nvPr>
            <p:ph idx="12" type="sldNum"/>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03956"/>
            </a:gs>
            <a:gs pos="100000">
              <a:srgbClr val="006699"/>
            </a:gs>
          </a:gsLst>
          <a:lin ang="5400000" scaled="0"/>
        </a:gra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24" name="Google Shape;24;p3"/>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 name="Google Shape;25;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26" name="Google Shape;26;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FFFF00"/>
                </a:solidFill>
                <a:latin typeface="Arial"/>
                <a:ea typeface="Arial"/>
                <a:cs typeface="Arial"/>
                <a:sym typeface="Arial"/>
              </a:defRPr>
            </a:lvl9pPr>
          </a:lstStyle>
          <a:p/>
        </p:txBody>
      </p:sp>
      <p:sp>
        <p:nvSpPr>
          <p:cNvPr id="27" name="Google Shape;27;p3"/>
          <p:cNvSpPr txBox="1"/>
          <p:nvPr>
            <p:ph idx="12" type="sldNum"/>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pic>
        <p:nvPicPr>
          <p:cNvPr descr="1" id="28" name="Google Shape;28;p3"/>
          <p:cNvPicPr preferRelativeResize="0"/>
          <p:nvPr/>
        </p:nvPicPr>
        <p:blipFill rotWithShape="1">
          <a:blip r:embed="rId1">
            <a:alphaModFix/>
          </a:blip>
          <a:srcRect b="0" l="0" r="0" t="0"/>
          <a:stretch/>
        </p:blipFill>
        <p:spPr>
          <a:xfrm>
            <a:off x="8604250" y="6273800"/>
            <a:ext cx="476250" cy="5016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16.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5.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80.png"/><Relationship Id="rId5" Type="http://schemas.openxmlformats.org/officeDocument/2006/relationships/image" Target="../media/image33.jpg"/><Relationship Id="rId6" Type="http://schemas.openxmlformats.org/officeDocument/2006/relationships/image" Target="../media/image29.png"/><Relationship Id="rId7" Type="http://schemas.openxmlformats.org/officeDocument/2006/relationships/image" Target="../media/image39.png"/><Relationship Id="rId8"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0.jpg"/><Relationship Id="rId4" Type="http://schemas.openxmlformats.org/officeDocument/2006/relationships/image" Target="../media/image47.jpg"/><Relationship Id="rId9" Type="http://schemas.openxmlformats.org/officeDocument/2006/relationships/image" Target="../media/image36.png"/><Relationship Id="rId5" Type="http://schemas.openxmlformats.org/officeDocument/2006/relationships/image" Target="../media/image46.jpg"/><Relationship Id="rId6" Type="http://schemas.openxmlformats.org/officeDocument/2006/relationships/image" Target="../media/image44.jpg"/><Relationship Id="rId7" Type="http://schemas.openxmlformats.org/officeDocument/2006/relationships/image" Target="../media/image35.png"/><Relationship Id="rId8"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image" Target="../media/image59.jpg"/><Relationship Id="rId5" Type="http://schemas.openxmlformats.org/officeDocument/2006/relationships/image" Target="../media/image43.jpg"/><Relationship Id="rId6" Type="http://schemas.openxmlformats.org/officeDocument/2006/relationships/image" Target="../media/image63.jpg"/><Relationship Id="rId7" Type="http://schemas.openxmlformats.org/officeDocument/2006/relationships/image" Target="../media/image4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2.jpg"/><Relationship Id="rId4" Type="http://schemas.openxmlformats.org/officeDocument/2006/relationships/image" Target="../media/image54.jpg"/><Relationship Id="rId5" Type="http://schemas.openxmlformats.org/officeDocument/2006/relationships/image" Target="../media/image57.jpg"/><Relationship Id="rId6" Type="http://schemas.openxmlformats.org/officeDocument/2006/relationships/image" Target="../media/image56.jpg"/><Relationship Id="rId7" Type="http://schemas.openxmlformats.org/officeDocument/2006/relationships/image" Target="../media/image49.png"/><Relationship Id="rId8" Type="http://schemas.openxmlformats.org/officeDocument/2006/relationships/image" Target="../media/image5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5.jpg"/></Relationships>
</file>

<file path=ppt/slides/_rels/slide25.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2.jpg"/><Relationship Id="rId4" Type="http://schemas.openxmlformats.org/officeDocument/2006/relationships/image" Target="../media/image62.jpg"/><Relationship Id="rId9" Type="http://schemas.openxmlformats.org/officeDocument/2006/relationships/image" Target="../media/image58.png"/><Relationship Id="rId5" Type="http://schemas.openxmlformats.org/officeDocument/2006/relationships/image" Target="../media/image61.jpg"/><Relationship Id="rId6" Type="http://schemas.openxmlformats.org/officeDocument/2006/relationships/image" Target="../media/image60.jpg"/><Relationship Id="rId7" Type="http://schemas.openxmlformats.org/officeDocument/2006/relationships/image" Target="../media/image67.jpg"/><Relationship Id="rId8" Type="http://schemas.openxmlformats.org/officeDocument/2006/relationships/image" Target="../media/image51.png"/></Relationships>
</file>

<file path=ppt/slides/_rels/slide26.xml.rels><?xml version="1.0" encoding="UTF-8" standalone="yes"?><Relationships xmlns="http://schemas.openxmlformats.org/package/2006/relationships"><Relationship Id="rId11" Type="http://schemas.openxmlformats.org/officeDocument/2006/relationships/image" Target="../media/image74.jpg"/><Relationship Id="rId10" Type="http://schemas.openxmlformats.org/officeDocument/2006/relationships/image" Target="../media/image81.png"/><Relationship Id="rId13" Type="http://schemas.openxmlformats.org/officeDocument/2006/relationships/image" Target="../media/image71.jpg"/><Relationship Id="rId12" Type="http://schemas.openxmlformats.org/officeDocument/2006/relationships/image" Target="../media/image70.jp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6.jpg"/><Relationship Id="rId4" Type="http://schemas.openxmlformats.org/officeDocument/2006/relationships/image" Target="../media/image64.jpg"/><Relationship Id="rId9" Type="http://schemas.openxmlformats.org/officeDocument/2006/relationships/image" Target="../media/image42.jpg"/><Relationship Id="rId14" Type="http://schemas.openxmlformats.org/officeDocument/2006/relationships/image" Target="../media/image77.jpg"/><Relationship Id="rId5" Type="http://schemas.openxmlformats.org/officeDocument/2006/relationships/image" Target="../media/image65.jpg"/><Relationship Id="rId6" Type="http://schemas.openxmlformats.org/officeDocument/2006/relationships/image" Target="../media/image76.jpg"/><Relationship Id="rId7" Type="http://schemas.openxmlformats.org/officeDocument/2006/relationships/image" Target="../media/image69.jpg"/><Relationship Id="rId8" Type="http://schemas.openxmlformats.org/officeDocument/2006/relationships/image" Target="../media/image6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8.png"/><Relationship Id="rId6" Type="http://schemas.openxmlformats.org/officeDocument/2006/relationships/image" Target="../media/image75.png"/><Relationship Id="rId7" Type="http://schemas.openxmlformats.org/officeDocument/2006/relationships/image" Target="../media/image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7"/>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21" name="Google Shape;121;p17"/>
          <p:cNvSpPr txBox="1"/>
          <p:nvPr>
            <p:ph type="title"/>
          </p:nvPr>
        </p:nvSpPr>
        <p:spPr>
          <a:xfrm>
            <a:off x="215900" y="584200"/>
            <a:ext cx="8821737" cy="12954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66"/>
              </a:buClr>
              <a:buSzPts val="2800"/>
              <a:buFont typeface="Arial"/>
              <a:buNone/>
            </a:pPr>
            <a:r>
              <a:rPr b="1" i="0" lang="en-US" sz="2800" u="none">
                <a:solidFill>
                  <a:srgbClr val="FFFF66"/>
                </a:solidFill>
                <a:latin typeface="Arial"/>
                <a:ea typeface="Arial"/>
                <a:cs typeface="Arial"/>
                <a:sym typeface="Arial"/>
              </a:rPr>
              <a:t>The Mechanical Behaviour of Bone</a:t>
            </a:r>
            <a:endParaRPr/>
          </a:p>
        </p:txBody>
      </p:sp>
      <p:sp>
        <p:nvSpPr>
          <p:cNvPr id="122" name="Google Shape;122;p17"/>
          <p:cNvSpPr txBox="1"/>
          <p:nvPr>
            <p:ph idx="1" type="body"/>
          </p:nvPr>
        </p:nvSpPr>
        <p:spPr>
          <a:xfrm>
            <a:off x="1368425" y="2781300"/>
            <a:ext cx="6588125" cy="684212"/>
          </a:xfrm>
          <a:prstGeom prst="rect">
            <a:avLst/>
          </a:prstGeom>
          <a:noFill/>
          <a:ln>
            <a:noFill/>
          </a:ln>
        </p:spPr>
        <p:txBody>
          <a:bodyPr anchorCtr="0" anchor="t" bIns="45700" lIns="91425" spcFirstLastPara="1" rIns="91425" wrap="square" tIns="45700">
            <a:noAutofit/>
          </a:bodyPr>
          <a:lstStyle/>
          <a:p>
            <a:pPr indent="-342900" lvl="0" marL="342900" rtl="0" algn="ctr">
              <a:lnSpc>
                <a:spcPct val="100000"/>
              </a:lnSpc>
              <a:spcBef>
                <a:spcPts val="0"/>
              </a:spcBef>
              <a:spcAft>
                <a:spcPts val="0"/>
              </a:spcAft>
              <a:buClr>
                <a:srgbClr val="FFFF99"/>
              </a:buClr>
              <a:buSzPts val="2400"/>
              <a:buFont typeface="Book Antiqua"/>
              <a:buNone/>
            </a:pPr>
            <a:r>
              <a:rPr b="1" i="0" lang="en-US" sz="2400" u="none">
                <a:solidFill>
                  <a:srgbClr val="FFFF99"/>
                </a:solidFill>
                <a:latin typeface="Book Antiqua"/>
                <a:ea typeface="Book Antiqua"/>
                <a:cs typeface="Book Antiqua"/>
                <a:sym typeface="Book Antiqua"/>
              </a:rPr>
              <a:t> Prof. Sanjay Gupta</a:t>
            </a:r>
            <a:endParaRPr/>
          </a:p>
        </p:txBody>
      </p:sp>
      <p:sp>
        <p:nvSpPr>
          <p:cNvPr id="123" name="Google Shape;123;p17"/>
          <p:cNvSpPr txBox="1"/>
          <p:nvPr/>
        </p:nvSpPr>
        <p:spPr>
          <a:xfrm>
            <a:off x="2303462" y="4292600"/>
            <a:ext cx="4572000" cy="1604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Professor</a:t>
            </a:r>
            <a:endParaRPr/>
          </a:p>
          <a:p>
            <a:pPr indent="0" lvl="0" marL="0" marR="0" rtl="0" algn="ctr">
              <a:lnSpc>
                <a:spcPct val="100000"/>
              </a:lnSpc>
              <a:spcBef>
                <a:spcPts val="90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Department of Mechanical Engineering</a:t>
            </a:r>
            <a:endParaRPr/>
          </a:p>
          <a:p>
            <a:pPr indent="0" lvl="0" marL="0" marR="0" rtl="0" algn="ctr">
              <a:lnSpc>
                <a:spcPct val="100000"/>
              </a:lnSpc>
              <a:spcBef>
                <a:spcPts val="90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Indian Institute of Technology Kharagpur</a:t>
            </a:r>
            <a:endParaRPr/>
          </a:p>
          <a:p>
            <a:pPr indent="0" lvl="0" marL="0" marR="0" rtl="0" algn="ctr">
              <a:lnSpc>
                <a:spcPct val="100000"/>
              </a:lnSpc>
              <a:spcBef>
                <a:spcPts val="900"/>
              </a:spcBef>
              <a:spcAft>
                <a:spcPts val="0"/>
              </a:spcAft>
              <a:buClr>
                <a:schemeClr val="accent1"/>
              </a:buClr>
              <a:buSzPts val="1800"/>
              <a:buFont typeface="Arial"/>
              <a:buNone/>
            </a:pPr>
            <a:r>
              <a:rPr b="0" i="0" lang="en-US" sz="1800" u="none" cap="none" strike="noStrike">
                <a:solidFill>
                  <a:schemeClr val="accent1"/>
                </a:solidFill>
                <a:latin typeface="Arial"/>
                <a:ea typeface="Arial"/>
                <a:cs typeface="Arial"/>
                <a:sym typeface="Arial"/>
              </a:rPr>
              <a:t> West Bengal, India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13" name="Google Shape;213;p26"/>
          <p:cNvSpPr txBox="1"/>
          <p:nvPr/>
        </p:nvSpPr>
        <p:spPr>
          <a:xfrm>
            <a:off x="503237" y="1160462"/>
            <a:ext cx="8316912" cy="15700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2400"/>
              <a:buFont typeface="Arial"/>
              <a:buNone/>
            </a:pPr>
            <a:r>
              <a:rPr b="0" i="0" lang="en-US" sz="2400" u="none">
                <a:solidFill>
                  <a:srgbClr val="FFFF00"/>
                </a:solidFill>
                <a:latin typeface="Arial"/>
                <a:ea typeface="Arial"/>
                <a:cs typeface="Arial"/>
                <a:sym typeface="Arial"/>
              </a:rPr>
              <a:t>Bone is a highly adaptive material and is sensitive to disuse, immobilization, surgical intervention or vigorous activity at high loads. The bone tissue may change its properties in response to changes in mechanical environment.</a:t>
            </a:r>
            <a:endParaRPr/>
          </a:p>
        </p:txBody>
      </p:sp>
      <p:sp>
        <p:nvSpPr>
          <p:cNvPr id="214" name="Google Shape;214;p26"/>
          <p:cNvSpPr txBox="1"/>
          <p:nvPr/>
        </p:nvSpPr>
        <p:spPr>
          <a:xfrm>
            <a:off x="2232025" y="368300"/>
            <a:ext cx="4716462" cy="523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800"/>
              <a:buFont typeface="Arial"/>
              <a:buNone/>
            </a:pPr>
            <a:r>
              <a:rPr b="1" i="0" lang="en-US" sz="2800" u="none">
                <a:solidFill>
                  <a:srgbClr val="FFCC66"/>
                </a:solidFill>
                <a:latin typeface="Arial"/>
                <a:ea typeface="Arial"/>
                <a:cs typeface="Arial"/>
                <a:sym typeface="Arial"/>
              </a:rPr>
              <a:t>Bone Adaptation</a:t>
            </a:r>
            <a:endParaRPr/>
          </a:p>
        </p:txBody>
      </p:sp>
      <p:sp>
        <p:nvSpPr>
          <p:cNvPr id="215" name="Google Shape;215;p26"/>
          <p:cNvSpPr txBox="1"/>
          <p:nvPr/>
        </p:nvSpPr>
        <p:spPr>
          <a:xfrm>
            <a:off x="719137" y="3176587"/>
            <a:ext cx="8029575" cy="2832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accent1"/>
              </a:buClr>
              <a:buSzPts val="2000"/>
              <a:buFont typeface="Arial"/>
              <a:buNone/>
            </a:pPr>
            <a:r>
              <a:rPr b="0" i="0" lang="en-US" sz="2000" u="none">
                <a:solidFill>
                  <a:schemeClr val="accent1"/>
                </a:solidFill>
                <a:latin typeface="Arial"/>
                <a:ea typeface="Arial"/>
                <a:cs typeface="Arial"/>
                <a:sym typeface="Arial"/>
              </a:rPr>
              <a:t>It was determined at first by the German anatomist, Julius Wolff, that gave us the theory on the bone development named Wolff Law, that says:</a:t>
            </a:r>
            <a:r>
              <a:rPr b="0" i="0" lang="en-US" sz="2000" u="none">
                <a:solidFill>
                  <a:srgbClr val="FFFF00"/>
                </a:solidFill>
                <a:latin typeface="Arial"/>
                <a:ea typeface="Arial"/>
                <a:cs typeface="Arial"/>
                <a:sym typeface="Arial"/>
              </a:rPr>
              <a:t> </a:t>
            </a:r>
            <a:endParaRPr/>
          </a:p>
          <a:p>
            <a:pPr indent="0" lvl="0" marL="0" marR="0" rtl="0" algn="l">
              <a:lnSpc>
                <a:spcPct val="100000"/>
              </a:lnSpc>
              <a:spcBef>
                <a:spcPts val="0"/>
              </a:spcBef>
              <a:spcAft>
                <a:spcPts val="0"/>
              </a:spcAft>
              <a:buClr>
                <a:srgbClr val="FFFF00"/>
              </a:buClr>
              <a:buSzPts val="2000"/>
              <a:buFont typeface="Arial"/>
              <a:buNone/>
            </a:pPr>
            <a:r>
              <a:t/>
            </a:r>
            <a:endParaRPr b="0" i="0" sz="2000" u="none">
              <a:solidFill>
                <a:srgbClr val="FFFF00"/>
              </a:solidFill>
              <a:latin typeface="Arial"/>
              <a:ea typeface="Arial"/>
              <a:cs typeface="Arial"/>
              <a:sym typeface="Arial"/>
            </a:endParaRPr>
          </a:p>
          <a:p>
            <a:pPr indent="0" lvl="0" marL="0" marR="0" rtl="0" algn="just">
              <a:lnSpc>
                <a:spcPct val="100000"/>
              </a:lnSpc>
              <a:spcBef>
                <a:spcPts val="0"/>
              </a:spcBef>
              <a:spcAft>
                <a:spcPts val="0"/>
              </a:spcAft>
              <a:buClr>
                <a:srgbClr val="CCFFCC"/>
              </a:buClr>
              <a:buSzPts val="2000"/>
              <a:buFont typeface="Arial"/>
              <a:buNone/>
            </a:pPr>
            <a:r>
              <a:rPr b="0" i="0" lang="en-US" sz="2000" u="none">
                <a:solidFill>
                  <a:srgbClr val="CCFFCC"/>
                </a:solidFill>
                <a:latin typeface="Arial"/>
                <a:ea typeface="Arial"/>
                <a:cs typeface="Arial"/>
                <a:sym typeface="Arial"/>
              </a:rPr>
              <a:t>"Each change in the form and function of a bone or only its function is followed by certain definitive changes in its internal architecture, and secondary changes equally definitive in its external compliance, in accordance to the mathematics law."</a:t>
            </a:r>
            <a:endParaRPr/>
          </a:p>
          <a:p>
            <a:pPr indent="0" lvl="0" marL="0" marR="0" rtl="0" algn="l">
              <a:lnSpc>
                <a:spcPct val="100000"/>
              </a:lnSpc>
              <a:spcBef>
                <a:spcPts val="0"/>
              </a:spcBef>
              <a:spcAft>
                <a:spcPts val="0"/>
              </a:spcAft>
              <a:buNone/>
            </a:pPr>
            <a:r>
              <a:t/>
            </a:r>
            <a:endParaRPr b="0" i="0" sz="2000" u="none">
              <a:solidFill>
                <a:srgbClr val="CCFFCC"/>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7"/>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221" name="Google Shape;221;p27"/>
          <p:cNvSpPr txBox="1"/>
          <p:nvPr/>
        </p:nvSpPr>
        <p:spPr>
          <a:xfrm>
            <a:off x="395287" y="758825"/>
            <a:ext cx="8353425" cy="5910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Based on the following assumptions:</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The process is regulated by mechanical stimuli detected by sensors within bone. Integrated with hormonal, genetic and metabolic factors, this causes bone apposition or resorption, by osteoblasts and osteoclasts.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Naturally loaded bone exists in a state of equilibrium. Normal loading and consequently a normal stimulus distribution, leads to an equilibrium state with normal bone morphology, in which the amount of bone formation is balanced by the amount of bone resorption.</a:t>
            </a: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An unnatural load alters the mechanical stimulus pattern and adaptive bone remodelling leads to a new equilibrium state. Bone tissue in the implanted bone strives to normalise its stress-strain pattern locally to the same value as in the natural bone, under the same loading conditions.</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All changes in the mechanical stimulus, i.e. strain energy density levels between pre- and post-implantation were caused by the implant itself, and not by changes in external load. </a:t>
            </a:r>
            <a:endParaRPr b="1" i="0" sz="1800" u="none">
              <a:solidFill>
                <a:schemeClr val="accent1"/>
              </a:solidFill>
              <a:latin typeface="Arial"/>
              <a:ea typeface="Arial"/>
              <a:cs typeface="Arial"/>
              <a:sym typeface="Arial"/>
            </a:endParaRPr>
          </a:p>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b="1"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a:solidFill>
                <a:srgbClr val="FFFF00"/>
              </a:solidFill>
              <a:latin typeface="Arial"/>
              <a:ea typeface="Arial"/>
              <a:cs typeface="Arial"/>
              <a:sym typeface="Arial"/>
            </a:endParaRPr>
          </a:p>
        </p:txBody>
      </p:sp>
      <p:sp>
        <p:nvSpPr>
          <p:cNvPr id="222" name="Google Shape;222;p27"/>
          <p:cNvSpPr txBox="1"/>
          <p:nvPr/>
        </p:nvSpPr>
        <p:spPr>
          <a:xfrm>
            <a:off x="1187450" y="188912"/>
            <a:ext cx="7092950"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Theory of Adaptive Bone Remodelling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idx="12" type="sldNum"/>
          </p:nvPr>
        </p:nvSpPr>
        <p:spPr>
          <a:xfrm>
            <a:off x="3959225" y="6365875"/>
            <a:ext cx="1198500" cy="3762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457200" y="274637"/>
            <a:ext cx="8229600" cy="5635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Effect of Implantation: Bone Remodelling</a:t>
            </a:r>
            <a:endParaRPr/>
          </a:p>
        </p:txBody>
      </p:sp>
      <p:sp>
        <p:nvSpPr>
          <p:cNvPr id="234" name="Google Shape;234;p29"/>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35" name="Google Shape;235;p29"/>
          <p:cNvPicPr preferRelativeResize="0"/>
          <p:nvPr>
            <p:ph idx="1" type="body"/>
          </p:nvPr>
        </p:nvPicPr>
        <p:blipFill rotWithShape="1">
          <a:blip r:embed="rId3">
            <a:alphaModFix/>
          </a:blip>
          <a:srcRect b="0" l="0" r="0" t="0"/>
          <a:stretch/>
        </p:blipFill>
        <p:spPr>
          <a:xfrm>
            <a:off x="371475" y="1371600"/>
            <a:ext cx="8480425" cy="465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Book Antiqua"/>
              <a:buNone/>
            </a:pPr>
            <a:fld id="{00000000-1234-1234-1234-123412341234}" type="slidenum">
              <a:rPr b="0" i="0" lang="en-US" sz="1400" u="none">
                <a:solidFill>
                  <a:schemeClr val="dk1"/>
                </a:solidFill>
                <a:latin typeface="Book Antiqua"/>
                <a:ea typeface="Book Antiqua"/>
                <a:cs typeface="Book Antiqua"/>
                <a:sym typeface="Book Antiqua"/>
              </a:rPr>
              <a:t>‹#›</a:t>
            </a:fld>
            <a:endParaRPr/>
          </a:p>
        </p:txBody>
      </p:sp>
      <p:sp>
        <p:nvSpPr>
          <p:cNvPr id="241" name="Google Shape;241;p30"/>
          <p:cNvSpPr txBox="1"/>
          <p:nvPr>
            <p:ph type="title"/>
          </p:nvPr>
        </p:nvSpPr>
        <p:spPr>
          <a:xfrm>
            <a:off x="685800" y="152400"/>
            <a:ext cx="7754937" cy="46831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Calibri"/>
              <a:buNone/>
            </a:pPr>
            <a:r>
              <a:rPr b="1" i="0" lang="en-US" sz="2400" u="none">
                <a:solidFill>
                  <a:srgbClr val="FFCC66"/>
                </a:solidFill>
                <a:latin typeface="Calibri"/>
                <a:ea typeface="Calibri"/>
                <a:cs typeface="Calibri"/>
                <a:sym typeface="Calibri"/>
              </a:rPr>
              <a:t>Time-dependant Adaptive Bone Remodelling Simulations</a:t>
            </a:r>
            <a:endParaRPr/>
          </a:p>
        </p:txBody>
      </p:sp>
      <p:sp>
        <p:nvSpPr>
          <p:cNvPr id="242" name="Google Shape;242;p30"/>
          <p:cNvSpPr txBox="1"/>
          <p:nvPr/>
        </p:nvSpPr>
        <p:spPr>
          <a:xfrm>
            <a:off x="304800" y="2117725"/>
            <a:ext cx="8296275" cy="777875"/>
          </a:xfrm>
          <a:prstGeom prst="rect">
            <a:avLst/>
          </a:prstGeom>
          <a:noFill/>
          <a:ln>
            <a:noFill/>
          </a:ln>
        </p:spPr>
        <p:txBody>
          <a:bodyPr anchorCtr="0" anchor="t" bIns="45700" lIns="91425" spcFirstLastPara="1" rIns="91425" wrap="square" tIns="45700">
            <a:noAutofit/>
          </a:bodyPr>
          <a:lstStyle/>
          <a:p>
            <a:pPr indent="0" lvl="0" marL="0" marR="0" rtl="0" algn="just">
              <a:lnSpc>
                <a:spcPct val="125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The phenomenon of adaptive bone remodelling explains the response of bone tissue to a significant alteration of its stress / strain environment.</a:t>
            </a:r>
            <a:endParaRPr/>
          </a:p>
        </p:txBody>
      </p:sp>
      <p:sp>
        <p:nvSpPr>
          <p:cNvPr id="243" name="Google Shape;243;p30"/>
          <p:cNvSpPr txBox="1"/>
          <p:nvPr/>
        </p:nvSpPr>
        <p:spPr>
          <a:xfrm>
            <a:off x="1079500" y="904875"/>
            <a:ext cx="7053262" cy="923925"/>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Bone adapts its structure in accordance with the altered mechanical environment, by bone resorption (activity of osteoclasts) and apposition (activity of osteoblasts) .  </a:t>
            </a:r>
            <a:endParaRPr/>
          </a:p>
        </p:txBody>
      </p:sp>
      <p:sp>
        <p:nvSpPr>
          <p:cNvPr id="244" name="Google Shape;244;p30"/>
          <p:cNvSpPr txBox="1"/>
          <p:nvPr/>
        </p:nvSpPr>
        <p:spPr>
          <a:xfrm>
            <a:off x="304800" y="3276600"/>
            <a:ext cx="4735512" cy="20161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25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Rate of bone loss or gain ~ S – S</a:t>
            </a:r>
            <a:r>
              <a:rPr b="0" baseline="-25000" i="0" lang="en-US" sz="1800" u="none">
                <a:solidFill>
                  <a:srgbClr val="FFFF00"/>
                </a:solidFill>
                <a:latin typeface="Book Antiqua"/>
                <a:ea typeface="Book Antiqua"/>
                <a:cs typeface="Book Antiqua"/>
                <a:sym typeface="Book Antiqua"/>
              </a:rPr>
              <a:t>ref</a:t>
            </a:r>
            <a:endParaRPr b="0" baseline="-25000" i="0" sz="1800" u="none">
              <a:solidFill>
                <a:srgbClr val="FFFF00"/>
              </a:solidFill>
              <a:latin typeface="Book Antiqua"/>
              <a:ea typeface="Book Antiqua"/>
              <a:cs typeface="Book Antiqua"/>
              <a:sym typeface="Book Antiqua"/>
            </a:endParaRPr>
          </a:p>
          <a:p>
            <a:pPr indent="-342900" lvl="0" marL="342900" marR="0" rtl="0" algn="l">
              <a:lnSpc>
                <a:spcPct val="125000"/>
              </a:lnSpc>
              <a:spcBef>
                <a:spcPts val="0"/>
              </a:spcBef>
              <a:spcAft>
                <a:spcPts val="0"/>
              </a:spcAft>
              <a:buClr>
                <a:srgbClr val="FFFF00"/>
              </a:buClr>
              <a:buSzPts val="1800"/>
              <a:buFont typeface="Arial"/>
              <a:buNone/>
            </a:pPr>
            <a:r>
              <a:t/>
            </a:r>
            <a:endParaRPr b="0" i="0" sz="1800" u="none">
              <a:solidFill>
                <a:srgbClr val="FFFF00"/>
              </a:solidFill>
              <a:latin typeface="Book Antiqua"/>
              <a:ea typeface="Book Antiqua"/>
              <a:cs typeface="Book Antiqua"/>
              <a:sym typeface="Book Antiqua"/>
            </a:endParaRPr>
          </a:p>
          <a:p>
            <a:pPr indent="-342900" lvl="0" marL="342900" marR="0" rtl="0" algn="l">
              <a:lnSpc>
                <a:spcPct val="110000"/>
              </a:lnSpc>
              <a:spcBef>
                <a:spcPts val="0"/>
              </a:spcBef>
              <a:spcAft>
                <a:spcPts val="0"/>
              </a:spcAft>
              <a:buClr>
                <a:schemeClr val="accent1"/>
              </a:buClr>
              <a:buSzPts val="1800"/>
              <a:buFont typeface="Book Antiqua"/>
              <a:buChar char="•"/>
            </a:pPr>
            <a:r>
              <a:rPr b="0" i="0" lang="en-US" sz="1800" u="none">
                <a:solidFill>
                  <a:schemeClr val="accent1"/>
                </a:solidFill>
                <a:latin typeface="Book Antiqua"/>
                <a:ea typeface="Book Antiqua"/>
                <a:cs typeface="Book Antiqua"/>
                <a:sym typeface="Book Antiqua"/>
              </a:rPr>
              <a:t>S : Remodelling signal, implanted femur</a:t>
            </a:r>
            <a:endParaRPr/>
          </a:p>
          <a:p>
            <a:pPr indent="-342900" lvl="0" marL="342900" marR="0" rtl="0" algn="l">
              <a:lnSpc>
                <a:spcPct val="110000"/>
              </a:lnSpc>
              <a:spcBef>
                <a:spcPts val="0"/>
              </a:spcBef>
              <a:spcAft>
                <a:spcPts val="0"/>
              </a:spcAft>
              <a:buClr>
                <a:srgbClr val="FFFF00"/>
              </a:buClr>
              <a:buSzPts val="1800"/>
              <a:buFont typeface="Arial"/>
              <a:buNone/>
            </a:pPr>
            <a:r>
              <a:t/>
            </a:r>
            <a:endParaRPr b="0" i="0" sz="1800" u="none">
              <a:solidFill>
                <a:schemeClr val="accent1"/>
              </a:solidFill>
              <a:latin typeface="Book Antiqua"/>
              <a:ea typeface="Book Antiqua"/>
              <a:cs typeface="Book Antiqua"/>
              <a:sym typeface="Book Antiqua"/>
            </a:endParaRPr>
          </a:p>
          <a:p>
            <a:pPr indent="-342900" lvl="0" marL="342900" marR="0" rtl="0" algn="l">
              <a:lnSpc>
                <a:spcPct val="125000"/>
              </a:lnSpc>
              <a:spcBef>
                <a:spcPts val="0"/>
              </a:spcBef>
              <a:spcAft>
                <a:spcPts val="0"/>
              </a:spcAft>
              <a:buClr>
                <a:schemeClr val="accent1"/>
              </a:buClr>
              <a:buSzPts val="1800"/>
              <a:buFont typeface="Book Antiqua"/>
              <a:buChar char="•"/>
            </a:pPr>
            <a:r>
              <a:rPr b="0" i="0" lang="en-US" sz="1800" u="none">
                <a:solidFill>
                  <a:schemeClr val="accent1"/>
                </a:solidFill>
                <a:latin typeface="Book Antiqua"/>
                <a:ea typeface="Book Antiqua"/>
                <a:cs typeface="Book Antiqua"/>
                <a:sym typeface="Book Antiqua"/>
              </a:rPr>
              <a:t>S</a:t>
            </a:r>
            <a:r>
              <a:rPr b="0" baseline="-25000" i="0" lang="en-US" sz="1800" u="none">
                <a:solidFill>
                  <a:schemeClr val="accent1"/>
                </a:solidFill>
                <a:latin typeface="Book Antiqua"/>
                <a:ea typeface="Book Antiqua"/>
                <a:cs typeface="Book Antiqua"/>
                <a:sym typeface="Book Antiqua"/>
              </a:rPr>
              <a:t>ref</a:t>
            </a:r>
            <a:r>
              <a:rPr b="0" i="0" lang="en-US" sz="1800" u="none">
                <a:solidFill>
                  <a:schemeClr val="accent1"/>
                </a:solidFill>
                <a:latin typeface="Book Antiqua"/>
                <a:ea typeface="Book Antiqua"/>
                <a:cs typeface="Book Antiqua"/>
                <a:sym typeface="Book Antiqua"/>
              </a:rPr>
              <a:t> : Reference signal, intact femur</a:t>
            </a:r>
            <a:endParaRPr/>
          </a:p>
        </p:txBody>
      </p:sp>
      <p:sp>
        <p:nvSpPr>
          <p:cNvPr id="245" name="Google Shape;245;p30"/>
          <p:cNvSpPr txBox="1"/>
          <p:nvPr/>
        </p:nvSpPr>
        <p:spPr>
          <a:xfrm>
            <a:off x="5148262" y="3276600"/>
            <a:ext cx="3563937" cy="784225"/>
          </a:xfrm>
          <a:prstGeom prst="rect">
            <a:avLst/>
          </a:prstGeom>
          <a:noFill/>
          <a:ln cap="flat" cmpd="sng" w="9525">
            <a:solidFill>
              <a:srgbClr val="FF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Strain Energy per unit bone mass averaged over loading history.</a:t>
            </a:r>
            <a:endParaRPr/>
          </a:p>
        </p:txBody>
      </p:sp>
      <p:sp>
        <p:nvSpPr>
          <p:cNvPr id="246" name="Google Shape;246;p30"/>
          <p:cNvSpPr txBox="1"/>
          <p:nvPr/>
        </p:nvSpPr>
        <p:spPr>
          <a:xfrm>
            <a:off x="431800" y="5800725"/>
            <a:ext cx="8388350" cy="581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Book Antiqua"/>
              <a:buNone/>
            </a:pPr>
            <a:r>
              <a:rPr b="0" i="0" lang="en-US" sz="1600" u="none">
                <a:solidFill>
                  <a:srgbClr val="FFFF00"/>
                </a:solidFill>
                <a:latin typeface="Book Antiqua"/>
                <a:ea typeface="Book Antiqua"/>
                <a:cs typeface="Book Antiqua"/>
                <a:sym typeface="Book Antiqua"/>
              </a:rPr>
              <a:t>References: Theory of Bone Remodelling proposed by Huiskes et al. (1992), van Rietbergen et al. (1993) and Weinans et al. (1993)</a:t>
            </a:r>
            <a:endParaRPr/>
          </a:p>
        </p:txBody>
      </p:sp>
      <p:sp>
        <p:nvSpPr>
          <p:cNvPr id="247" name="Google Shape;247;p30"/>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48" name="Google Shape;248;p30"/>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49" name="Google Shape;249;p30"/>
          <p:cNvPicPr preferRelativeResize="0"/>
          <p:nvPr/>
        </p:nvPicPr>
        <p:blipFill rotWithShape="1">
          <a:blip r:embed="rId3">
            <a:alphaModFix/>
          </a:blip>
          <a:srcRect b="0" l="0" r="0" t="0"/>
          <a:stretch/>
        </p:blipFill>
        <p:spPr>
          <a:xfrm>
            <a:off x="5791200" y="4495800"/>
            <a:ext cx="2341562" cy="99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Times New Roman"/>
              <a:buNone/>
            </a:pPr>
            <a:r>
              <a:rPr b="1" i="0" lang="en-US" sz="2400" u="none">
                <a:solidFill>
                  <a:srgbClr val="FFCC66"/>
                </a:solidFill>
                <a:latin typeface="Times New Roman"/>
                <a:ea typeface="Times New Roman"/>
                <a:cs typeface="Times New Roman"/>
                <a:sym typeface="Times New Roman"/>
              </a:rPr>
              <a:t>Adaptive Bone Remodelling Simulations</a:t>
            </a:r>
            <a:endParaRPr/>
          </a:p>
        </p:txBody>
      </p:sp>
      <p:pic>
        <p:nvPicPr>
          <p:cNvPr id="255" name="Google Shape;255;p31"/>
          <p:cNvPicPr preferRelativeResize="0"/>
          <p:nvPr/>
        </p:nvPicPr>
        <p:blipFill rotWithShape="1">
          <a:blip r:embed="rId3">
            <a:alphaModFix/>
          </a:blip>
          <a:srcRect b="0" l="0" r="0" t="0"/>
          <a:stretch/>
        </p:blipFill>
        <p:spPr>
          <a:xfrm>
            <a:off x="398462" y="1295400"/>
            <a:ext cx="5165725" cy="539750"/>
          </a:xfrm>
          <a:prstGeom prst="rect">
            <a:avLst/>
          </a:prstGeom>
          <a:noFill/>
          <a:ln>
            <a:noFill/>
          </a:ln>
        </p:spPr>
      </p:pic>
      <p:pic>
        <p:nvPicPr>
          <p:cNvPr id="256" name="Google Shape;256;p31"/>
          <p:cNvPicPr preferRelativeResize="0"/>
          <p:nvPr/>
        </p:nvPicPr>
        <p:blipFill rotWithShape="1">
          <a:blip r:embed="rId4">
            <a:alphaModFix/>
          </a:blip>
          <a:srcRect b="0" l="0" r="0" t="0"/>
          <a:stretch/>
        </p:blipFill>
        <p:spPr>
          <a:xfrm>
            <a:off x="398462" y="1981200"/>
            <a:ext cx="6535737" cy="539750"/>
          </a:xfrm>
          <a:prstGeom prst="rect">
            <a:avLst/>
          </a:prstGeom>
          <a:noFill/>
          <a:ln>
            <a:noFill/>
          </a:ln>
        </p:spPr>
      </p:pic>
      <p:pic>
        <p:nvPicPr>
          <p:cNvPr id="257" name="Google Shape;257;p31"/>
          <p:cNvPicPr preferRelativeResize="0"/>
          <p:nvPr/>
        </p:nvPicPr>
        <p:blipFill rotWithShape="1">
          <a:blip r:embed="rId5">
            <a:alphaModFix/>
          </a:blip>
          <a:srcRect b="0" l="0" r="0" t="0"/>
          <a:stretch/>
        </p:blipFill>
        <p:spPr>
          <a:xfrm>
            <a:off x="415925" y="2667000"/>
            <a:ext cx="5164137" cy="539750"/>
          </a:xfrm>
          <a:prstGeom prst="rect">
            <a:avLst/>
          </a:prstGeom>
          <a:noFill/>
          <a:ln>
            <a:noFill/>
          </a:ln>
        </p:spPr>
      </p:pic>
      <p:sp>
        <p:nvSpPr>
          <p:cNvPr id="258" name="Google Shape;258;p31"/>
          <p:cNvSpPr txBox="1"/>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59" name="Google Shape;259;p31"/>
          <p:cNvSpPr txBox="1"/>
          <p:nvPr/>
        </p:nvSpPr>
        <p:spPr>
          <a:xfrm>
            <a:off x="0" y="98107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60" name="Google Shape;260;p31"/>
          <p:cNvSpPr txBox="1"/>
          <p:nvPr/>
        </p:nvSpPr>
        <p:spPr>
          <a:xfrm>
            <a:off x="0" y="135255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61" name="Google Shape;261;p31"/>
          <p:cNvSpPr txBox="1"/>
          <p:nvPr/>
        </p:nvSpPr>
        <p:spPr>
          <a:xfrm>
            <a:off x="0" y="172402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62" name="Google Shape;262;p31"/>
          <p:cNvSpPr txBox="1"/>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63" name="Google Shape;263;p31"/>
          <p:cNvSpPr txBox="1"/>
          <p:nvPr/>
        </p:nvSpPr>
        <p:spPr>
          <a:xfrm>
            <a:off x="0" y="98107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64" name="Google Shape;264;p31"/>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65" name="Google Shape;265;p31"/>
          <p:cNvPicPr preferRelativeResize="0"/>
          <p:nvPr/>
        </p:nvPicPr>
        <p:blipFill rotWithShape="1">
          <a:blip r:embed="rId6">
            <a:alphaModFix/>
          </a:blip>
          <a:srcRect b="0" l="0" r="0" t="0"/>
          <a:stretch/>
        </p:blipFill>
        <p:spPr>
          <a:xfrm>
            <a:off x="381000" y="4038600"/>
            <a:ext cx="1149350" cy="533400"/>
          </a:xfrm>
          <a:prstGeom prst="rect">
            <a:avLst/>
          </a:prstGeom>
          <a:noFill/>
          <a:ln>
            <a:noFill/>
          </a:ln>
        </p:spPr>
      </p:pic>
      <p:pic>
        <p:nvPicPr>
          <p:cNvPr id="266" name="Google Shape;266;p31"/>
          <p:cNvPicPr preferRelativeResize="0"/>
          <p:nvPr/>
        </p:nvPicPr>
        <p:blipFill rotWithShape="1">
          <a:blip r:embed="rId7">
            <a:alphaModFix/>
          </a:blip>
          <a:srcRect b="0" l="0" r="0" t="0"/>
          <a:stretch/>
        </p:blipFill>
        <p:spPr>
          <a:xfrm>
            <a:off x="457200" y="5395912"/>
            <a:ext cx="1066800" cy="547687"/>
          </a:xfrm>
          <a:prstGeom prst="rect">
            <a:avLst/>
          </a:prstGeom>
          <a:noFill/>
          <a:ln>
            <a:noFill/>
          </a:ln>
        </p:spPr>
      </p:pic>
      <p:sp>
        <p:nvSpPr>
          <p:cNvPr id="267" name="Google Shape;267;p31"/>
          <p:cNvSpPr txBox="1"/>
          <p:nvPr/>
        </p:nvSpPr>
        <p:spPr>
          <a:xfrm>
            <a:off x="304800" y="3581400"/>
            <a:ext cx="358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Times New Roman"/>
              <a:buNone/>
            </a:pPr>
            <a:r>
              <a:rPr b="0" i="0" lang="en-US" sz="2000" u="none">
                <a:solidFill>
                  <a:srgbClr val="FFFF00"/>
                </a:solidFill>
                <a:latin typeface="Times New Roman"/>
                <a:ea typeface="Times New Roman"/>
                <a:cs typeface="Times New Roman"/>
                <a:sym typeface="Times New Roman"/>
              </a:rPr>
              <a:t>External Bone Remodelling</a:t>
            </a:r>
            <a:endParaRPr/>
          </a:p>
        </p:txBody>
      </p:sp>
      <p:sp>
        <p:nvSpPr>
          <p:cNvPr id="268" name="Google Shape;268;p31"/>
          <p:cNvSpPr txBox="1"/>
          <p:nvPr/>
        </p:nvSpPr>
        <p:spPr>
          <a:xfrm>
            <a:off x="304800" y="4941887"/>
            <a:ext cx="29718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Times New Roman"/>
              <a:buNone/>
            </a:pPr>
            <a:r>
              <a:rPr b="0" i="0" lang="en-US" sz="2000" u="none">
                <a:solidFill>
                  <a:srgbClr val="FFFF00"/>
                </a:solidFill>
                <a:latin typeface="Times New Roman"/>
                <a:ea typeface="Times New Roman"/>
                <a:cs typeface="Times New Roman"/>
                <a:sym typeface="Times New Roman"/>
              </a:rPr>
              <a:t>Internal Bone Remodelling</a:t>
            </a:r>
            <a:endParaRPr/>
          </a:p>
        </p:txBody>
      </p:sp>
      <p:pic>
        <p:nvPicPr>
          <p:cNvPr id="269" name="Google Shape;269;p31"/>
          <p:cNvPicPr preferRelativeResize="0"/>
          <p:nvPr>
            <p:ph idx="1" type="body"/>
          </p:nvPr>
        </p:nvPicPr>
        <p:blipFill rotWithShape="1">
          <a:blip r:embed="rId8">
            <a:alphaModFix/>
          </a:blip>
          <a:srcRect b="0" l="0" r="0" t="0"/>
          <a:stretch/>
        </p:blipFill>
        <p:spPr>
          <a:xfrm>
            <a:off x="5715000" y="2466975"/>
            <a:ext cx="3657600" cy="3192600"/>
          </a:xfrm>
          <a:prstGeom prst="rect">
            <a:avLst/>
          </a:prstGeom>
          <a:noFill/>
          <a:ln>
            <a:noFill/>
          </a:ln>
        </p:spPr>
      </p:pic>
      <p:sp>
        <p:nvSpPr>
          <p:cNvPr id="270" name="Google Shape;270;p31"/>
          <p:cNvSpPr txBox="1"/>
          <p:nvPr/>
        </p:nvSpPr>
        <p:spPr>
          <a:xfrm>
            <a:off x="1243012" y="4006850"/>
            <a:ext cx="304800" cy="609600"/>
          </a:xfrm>
          <a:prstGeom prst="rect">
            <a:avLst/>
          </a:prstGeom>
          <a:solidFill>
            <a:srgbClr val="C00000">
              <a:alpha val="0"/>
            </a:srgbClr>
          </a:solid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71" name="Google Shape;271;p31"/>
          <p:cNvSpPr txBox="1"/>
          <p:nvPr/>
        </p:nvSpPr>
        <p:spPr>
          <a:xfrm>
            <a:off x="2133600" y="4191000"/>
            <a:ext cx="2819400"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Book Antiqua"/>
              <a:buNone/>
            </a:pPr>
            <a:r>
              <a:rPr b="0" i="0" lang="en-US" sz="1400" u="none">
                <a:solidFill>
                  <a:srgbClr val="FFFF00"/>
                </a:solidFill>
                <a:latin typeface="Book Antiqua"/>
                <a:ea typeface="Book Antiqua"/>
                <a:cs typeface="Book Antiqua"/>
                <a:sym typeface="Book Antiqua"/>
              </a:rPr>
              <a:t>Change in Dimension</a:t>
            </a:r>
            <a:endParaRPr/>
          </a:p>
        </p:txBody>
      </p:sp>
      <p:sp>
        <p:nvSpPr>
          <p:cNvPr id="272" name="Google Shape;272;p31"/>
          <p:cNvSpPr txBox="1"/>
          <p:nvPr/>
        </p:nvSpPr>
        <p:spPr>
          <a:xfrm>
            <a:off x="2209800" y="5486400"/>
            <a:ext cx="2819400" cy="3079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400"/>
              <a:buFont typeface="Book Antiqua"/>
              <a:buNone/>
            </a:pPr>
            <a:r>
              <a:rPr b="0" i="0" lang="en-US" sz="1400" u="none">
                <a:solidFill>
                  <a:srgbClr val="FFFF00"/>
                </a:solidFill>
                <a:latin typeface="Book Antiqua"/>
                <a:ea typeface="Book Antiqua"/>
                <a:cs typeface="Book Antiqua"/>
                <a:sym typeface="Book Antiqua"/>
              </a:rPr>
              <a:t>Change in Density</a:t>
            </a:r>
            <a:endParaRPr/>
          </a:p>
        </p:txBody>
      </p:sp>
      <p:sp>
        <p:nvSpPr>
          <p:cNvPr id="273" name="Google Shape;273;p31"/>
          <p:cNvSpPr txBox="1"/>
          <p:nvPr/>
        </p:nvSpPr>
        <p:spPr>
          <a:xfrm>
            <a:off x="1219200" y="5375275"/>
            <a:ext cx="304800" cy="609600"/>
          </a:xfrm>
          <a:prstGeom prst="rect">
            <a:avLst/>
          </a:prstGeom>
          <a:solidFill>
            <a:schemeClr val="accent1">
              <a:alpha val="0"/>
            </a:schemeClr>
          </a:solid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EF6F1"/>
              </a:buClr>
              <a:buSzPts val="1800"/>
              <a:buFont typeface="Arial"/>
              <a:buNone/>
            </a:pPr>
            <a:r>
              <a:rPr b="0" i="0" lang="en-US" sz="1800" u="none">
                <a:solidFill>
                  <a:srgbClr val="DEF6F1"/>
                </a:solidFill>
                <a:latin typeface="Arial"/>
                <a:ea typeface="Arial"/>
                <a:cs typeface="Arial"/>
                <a:sym typeface="Arial"/>
              </a:rPr>
              <a:t>`</a:t>
            </a:r>
            <a:endParaRPr/>
          </a:p>
        </p:txBody>
      </p:sp>
      <p:cxnSp>
        <p:nvCxnSpPr>
          <p:cNvPr id="274" name="Google Shape;274;p31"/>
          <p:cNvCxnSpPr/>
          <p:nvPr/>
        </p:nvCxnSpPr>
        <p:spPr>
          <a:xfrm rot="10800000">
            <a:off x="1547812" y="4311650"/>
            <a:ext cx="585787" cy="33337"/>
          </a:xfrm>
          <a:prstGeom prst="straightConnector1">
            <a:avLst/>
          </a:prstGeom>
          <a:noFill/>
          <a:ln cap="flat" cmpd="sng" w="15875">
            <a:solidFill>
              <a:schemeClr val="dk1"/>
            </a:solidFill>
            <a:prstDash val="solid"/>
            <a:miter lim="800000"/>
            <a:headEnd len="med" w="med" type="none"/>
            <a:tailEnd len="lg" w="lg" type="stealth"/>
          </a:ln>
        </p:spPr>
      </p:cxnSp>
      <p:cxnSp>
        <p:nvCxnSpPr>
          <p:cNvPr id="275" name="Google Shape;275;p31"/>
          <p:cNvCxnSpPr/>
          <p:nvPr/>
        </p:nvCxnSpPr>
        <p:spPr>
          <a:xfrm flipH="1">
            <a:off x="1524000" y="5640387"/>
            <a:ext cx="685800" cy="39687"/>
          </a:xfrm>
          <a:prstGeom prst="straightConnector1">
            <a:avLst/>
          </a:prstGeom>
          <a:noFill/>
          <a:ln cap="flat" cmpd="sng" w="15875">
            <a:solidFill>
              <a:schemeClr val="dk1"/>
            </a:solidFill>
            <a:prstDash val="solid"/>
            <a:miter lim="800000"/>
            <a:headEnd len="med" w="med" type="none"/>
            <a:tailEnd len="lg" w="lg" type="stealth"/>
          </a:ln>
        </p:spPr>
      </p:cxnSp>
      <p:sp>
        <p:nvSpPr>
          <p:cNvPr id="276" name="Google Shape;276;p31"/>
          <p:cNvSpPr txBox="1"/>
          <p:nvPr/>
        </p:nvSpPr>
        <p:spPr>
          <a:xfrm>
            <a:off x="3198512" y="5784825"/>
            <a:ext cx="3456000" cy="3351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Clr>
                <a:schemeClr val="dk1"/>
              </a:buClr>
              <a:buSzPts val="1600"/>
              <a:buFont typeface="Book Antiqua"/>
              <a:buNone/>
            </a:pPr>
            <a:r>
              <a:rPr b="0" i="1" lang="en-US" sz="1600" u="none">
                <a:solidFill>
                  <a:schemeClr val="dk1"/>
                </a:solidFill>
                <a:latin typeface="Book Antiqua"/>
                <a:ea typeface="Book Antiqua"/>
                <a:cs typeface="Book Antiqua"/>
                <a:sym typeface="Book Antiqua"/>
              </a:rPr>
              <a:t>s</a:t>
            </a:r>
            <a:r>
              <a:rPr b="0" i="0" lang="en-US" sz="1600" u="none">
                <a:solidFill>
                  <a:schemeClr val="dk1"/>
                </a:solidFill>
                <a:latin typeface="Book Antiqua"/>
                <a:ea typeface="Book Antiqua"/>
                <a:cs typeface="Book Antiqua"/>
                <a:sym typeface="Book Antiqua"/>
              </a:rPr>
              <a:t> =  ±75% of reference stimulus</a:t>
            </a:r>
            <a:r>
              <a:rPr b="0" i="0" lang="en-US" sz="2000" u="none">
                <a:solidFill>
                  <a:schemeClr val="dk1"/>
                </a:solidFill>
                <a:latin typeface="Book Antiqua"/>
                <a:ea typeface="Book Antiqua"/>
                <a:cs typeface="Book Antiqua"/>
                <a:sym typeface="Book Antiqua"/>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Times New Roman"/>
              <a:buNone/>
            </a:pPr>
            <a:r>
              <a:rPr b="1" i="0" lang="en-US" sz="2400" u="none">
                <a:solidFill>
                  <a:srgbClr val="FFCC66"/>
                </a:solidFill>
                <a:latin typeface="Times New Roman"/>
                <a:ea typeface="Times New Roman"/>
                <a:cs typeface="Times New Roman"/>
                <a:sym typeface="Times New Roman"/>
              </a:rPr>
              <a:t>Adaptive Bone Remodelling Simulations</a:t>
            </a:r>
            <a:endParaRPr/>
          </a:p>
        </p:txBody>
      </p:sp>
      <p:sp>
        <p:nvSpPr>
          <p:cNvPr id="282" name="Google Shape;282;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83" name="Google Shape;283;p32"/>
          <p:cNvSpPr txBox="1"/>
          <p:nvPr/>
        </p:nvSpPr>
        <p:spPr>
          <a:xfrm>
            <a:off x="152400" y="1154112"/>
            <a:ext cx="29718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Times New Roman"/>
              <a:buNone/>
            </a:pPr>
            <a:r>
              <a:rPr b="0" i="0" lang="en-US" sz="2000" u="none">
                <a:solidFill>
                  <a:srgbClr val="FFFF00"/>
                </a:solidFill>
                <a:latin typeface="Times New Roman"/>
                <a:ea typeface="Times New Roman"/>
                <a:cs typeface="Times New Roman"/>
                <a:sym typeface="Times New Roman"/>
              </a:rPr>
              <a:t>Internal Bone Remodelling</a:t>
            </a:r>
            <a:endParaRPr/>
          </a:p>
        </p:txBody>
      </p:sp>
      <p:sp>
        <p:nvSpPr>
          <p:cNvPr id="284" name="Google Shape;284;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85" name="Google Shape;285;p32"/>
          <p:cNvPicPr preferRelativeResize="0"/>
          <p:nvPr/>
        </p:nvPicPr>
        <p:blipFill rotWithShape="1">
          <a:blip r:embed="rId3">
            <a:alphaModFix/>
          </a:blip>
          <a:srcRect b="0" l="0" r="0" t="0"/>
          <a:stretch/>
        </p:blipFill>
        <p:spPr>
          <a:xfrm>
            <a:off x="873125" y="2895600"/>
            <a:ext cx="727075" cy="381000"/>
          </a:xfrm>
          <a:prstGeom prst="rect">
            <a:avLst/>
          </a:prstGeom>
          <a:noFill/>
          <a:ln>
            <a:noFill/>
          </a:ln>
        </p:spPr>
      </p:pic>
      <p:cxnSp>
        <p:nvCxnSpPr>
          <p:cNvPr id="286" name="Google Shape;286;p32"/>
          <p:cNvCxnSpPr/>
          <p:nvPr/>
        </p:nvCxnSpPr>
        <p:spPr>
          <a:xfrm flipH="1" rot="-5400000">
            <a:off x="883443" y="2542381"/>
            <a:ext cx="685800" cy="20637"/>
          </a:xfrm>
          <a:prstGeom prst="straightConnector1">
            <a:avLst/>
          </a:prstGeom>
          <a:noFill/>
          <a:ln cap="flat" cmpd="sng" w="9525">
            <a:solidFill>
              <a:schemeClr val="dk1"/>
            </a:solidFill>
            <a:prstDash val="solid"/>
            <a:miter lim="800000"/>
            <a:headEnd len="med" w="med" type="none"/>
            <a:tailEnd len="med" w="med" type="stealth"/>
          </a:ln>
        </p:spPr>
      </p:cxnSp>
      <p:sp>
        <p:nvSpPr>
          <p:cNvPr id="287" name="Google Shape;287;p32"/>
          <p:cNvSpPr txBox="1"/>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88" name="Google Shape;288;p32"/>
          <p:cNvSpPr txBox="1"/>
          <p:nvPr/>
        </p:nvSpPr>
        <p:spPr>
          <a:xfrm>
            <a:off x="0" y="103822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89" name="Google Shape;289;p32"/>
          <p:cNvSpPr txBox="1"/>
          <p:nvPr/>
        </p:nvSpPr>
        <p:spPr>
          <a:xfrm>
            <a:off x="0" y="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90" name="Google Shape;290;p32"/>
          <p:cNvSpPr txBox="1"/>
          <p:nvPr/>
        </p:nvSpPr>
        <p:spPr>
          <a:xfrm>
            <a:off x="0" y="81915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91" name="Google Shape;291;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92" name="Google Shape;292;p32"/>
          <p:cNvPicPr preferRelativeResize="0"/>
          <p:nvPr/>
        </p:nvPicPr>
        <p:blipFill rotWithShape="1">
          <a:blip r:embed="rId4">
            <a:alphaModFix/>
          </a:blip>
          <a:srcRect b="0" l="2844" r="2814" t="0"/>
          <a:stretch/>
        </p:blipFill>
        <p:spPr>
          <a:xfrm>
            <a:off x="2209800" y="2449512"/>
            <a:ext cx="4648200" cy="3200400"/>
          </a:xfrm>
          <a:prstGeom prst="rect">
            <a:avLst/>
          </a:prstGeom>
          <a:noFill/>
          <a:ln>
            <a:noFill/>
          </a:ln>
        </p:spPr>
      </p:pic>
      <p:sp>
        <p:nvSpPr>
          <p:cNvPr id="293" name="Google Shape;293;p32"/>
          <p:cNvSpPr txBox="1"/>
          <p:nvPr/>
        </p:nvSpPr>
        <p:spPr>
          <a:xfrm>
            <a:off x="2667000" y="2373312"/>
            <a:ext cx="38100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Martin’s Relation Between the Free Surface Area Density and Apparent Density of Bone</a:t>
            </a:r>
            <a:endParaRPr/>
          </a:p>
        </p:txBody>
      </p:sp>
      <p:sp>
        <p:nvSpPr>
          <p:cNvPr id="294" name="Google Shape;294;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95" name="Google Shape;295;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296" name="Google Shape;296;p32"/>
          <p:cNvSpPr txBox="1"/>
          <p:nvPr/>
        </p:nvSpPr>
        <p:spPr>
          <a:xfrm>
            <a:off x="228600" y="3733800"/>
            <a:ext cx="33528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Times New Roman"/>
              <a:buNone/>
            </a:pPr>
            <a:r>
              <a:rPr b="0" i="0" lang="en-US" sz="2000" u="none">
                <a:solidFill>
                  <a:srgbClr val="FFFF00"/>
                </a:solidFill>
                <a:latin typeface="Times New Roman"/>
                <a:ea typeface="Times New Roman"/>
                <a:cs typeface="Times New Roman"/>
                <a:sym typeface="Times New Roman"/>
              </a:rPr>
              <a:t>Time step Calculation</a:t>
            </a:r>
            <a:endParaRPr/>
          </a:p>
        </p:txBody>
      </p:sp>
      <p:sp>
        <p:nvSpPr>
          <p:cNvPr id="297" name="Google Shape;297;p32"/>
          <p:cNvSpPr txBox="1"/>
          <p:nvPr/>
        </p:nvSpPr>
        <p:spPr>
          <a:xfrm>
            <a:off x="3200400" y="5573712"/>
            <a:ext cx="2362200"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Times New Roman"/>
              <a:buNone/>
            </a:pPr>
            <a:r>
              <a:rPr b="0" i="0" lang="en-US" sz="1800" u="none">
                <a:solidFill>
                  <a:srgbClr val="FFFF00"/>
                </a:solidFill>
                <a:latin typeface="Times New Roman"/>
                <a:ea typeface="Times New Roman"/>
                <a:cs typeface="Times New Roman"/>
                <a:sym typeface="Times New Roman"/>
              </a:rPr>
              <a:t>(Scannel et al. 2009)</a:t>
            </a:r>
            <a:endParaRPr/>
          </a:p>
        </p:txBody>
      </p:sp>
      <p:sp>
        <p:nvSpPr>
          <p:cNvPr id="298" name="Google Shape;298;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99" name="Google Shape;299;p32"/>
          <p:cNvPicPr preferRelativeResize="0"/>
          <p:nvPr/>
        </p:nvPicPr>
        <p:blipFill rotWithShape="1">
          <a:blip r:embed="rId5">
            <a:alphaModFix/>
          </a:blip>
          <a:srcRect b="0" l="0" r="0" t="0"/>
          <a:stretch/>
        </p:blipFill>
        <p:spPr>
          <a:xfrm>
            <a:off x="1905000" y="4191000"/>
            <a:ext cx="4343400" cy="901700"/>
          </a:xfrm>
          <a:prstGeom prst="rect">
            <a:avLst/>
          </a:prstGeom>
          <a:noFill/>
          <a:ln>
            <a:noFill/>
          </a:ln>
        </p:spPr>
      </p:pic>
      <p:sp>
        <p:nvSpPr>
          <p:cNvPr id="300" name="Google Shape;300;p32"/>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01" name="Google Shape;301;p32"/>
          <p:cNvPicPr preferRelativeResize="0"/>
          <p:nvPr/>
        </p:nvPicPr>
        <p:blipFill rotWithShape="1">
          <a:blip r:embed="rId6">
            <a:alphaModFix/>
          </a:blip>
          <a:srcRect b="0" l="0" r="0" t="0"/>
          <a:stretch/>
        </p:blipFill>
        <p:spPr>
          <a:xfrm>
            <a:off x="228600" y="1676400"/>
            <a:ext cx="6507162" cy="533400"/>
          </a:xfrm>
          <a:prstGeom prst="rect">
            <a:avLst/>
          </a:prstGeom>
          <a:noFill/>
          <a:ln>
            <a:noFill/>
          </a:ln>
        </p:spPr>
      </p:pic>
      <p:sp>
        <p:nvSpPr>
          <p:cNvPr id="302" name="Google Shape;302;p32"/>
          <p:cNvSpPr txBox="1"/>
          <p:nvPr/>
        </p:nvSpPr>
        <p:spPr>
          <a:xfrm>
            <a:off x="1828800" y="4419600"/>
            <a:ext cx="228600" cy="381000"/>
          </a:xfrm>
          <a:prstGeom prst="rect">
            <a:avLst/>
          </a:prstGeom>
          <a:solidFill>
            <a:schemeClr val="accent1">
              <a:alpha val="0"/>
            </a:schemeClr>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03" name="Google Shape;303;p32"/>
          <p:cNvSpPr txBox="1"/>
          <p:nvPr/>
        </p:nvSpPr>
        <p:spPr>
          <a:xfrm>
            <a:off x="4114800" y="4114800"/>
            <a:ext cx="838200" cy="381000"/>
          </a:xfrm>
          <a:prstGeom prst="rect">
            <a:avLst/>
          </a:prstGeom>
          <a:solidFill>
            <a:schemeClr val="accent1">
              <a:alpha val="0"/>
            </a:schemeClr>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04" name="Google Shape;304;p32"/>
          <p:cNvSpPr txBox="1"/>
          <p:nvPr/>
        </p:nvSpPr>
        <p:spPr>
          <a:xfrm>
            <a:off x="3124200" y="3429000"/>
            <a:ext cx="28194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Book Antiqua"/>
              <a:buNone/>
            </a:pPr>
            <a:r>
              <a:rPr b="0" i="0" lang="en-US" sz="1600" u="none">
                <a:solidFill>
                  <a:schemeClr val="dk1"/>
                </a:solidFill>
                <a:latin typeface="Book Antiqua"/>
                <a:ea typeface="Book Antiqua"/>
                <a:cs typeface="Book Antiqua"/>
                <a:sym typeface="Book Antiqua"/>
              </a:rPr>
              <a:t>Site-specific, Patient-specific</a:t>
            </a:r>
            <a:endParaRPr/>
          </a:p>
        </p:txBody>
      </p:sp>
      <p:cxnSp>
        <p:nvCxnSpPr>
          <p:cNvPr id="305" name="Google Shape;305;p32"/>
          <p:cNvCxnSpPr/>
          <p:nvPr/>
        </p:nvCxnSpPr>
        <p:spPr>
          <a:xfrm flipH="1">
            <a:off x="1943100" y="3810000"/>
            <a:ext cx="1638300" cy="609600"/>
          </a:xfrm>
          <a:prstGeom prst="straightConnector1">
            <a:avLst/>
          </a:prstGeom>
          <a:noFill/>
          <a:ln cap="flat" cmpd="sng" w="19050">
            <a:solidFill>
              <a:schemeClr val="dk1"/>
            </a:solidFill>
            <a:prstDash val="solid"/>
            <a:miter lim="800000"/>
            <a:headEnd len="med" w="med" type="none"/>
            <a:tailEnd len="lg" w="lg" type="stealth"/>
          </a:ln>
        </p:spPr>
      </p:cxnSp>
      <p:cxnSp>
        <p:nvCxnSpPr>
          <p:cNvPr id="306" name="Google Shape;306;p32"/>
          <p:cNvCxnSpPr/>
          <p:nvPr/>
        </p:nvCxnSpPr>
        <p:spPr>
          <a:xfrm>
            <a:off x="3733800" y="3810000"/>
            <a:ext cx="533400" cy="304800"/>
          </a:xfrm>
          <a:prstGeom prst="straightConnector1">
            <a:avLst/>
          </a:prstGeom>
          <a:noFill/>
          <a:ln cap="flat" cmpd="sng" w="19050">
            <a:solidFill>
              <a:schemeClr val="dk1"/>
            </a:solidFill>
            <a:prstDash val="solid"/>
            <a:miter lim="800000"/>
            <a:headEnd len="med" w="med" type="none"/>
            <a:tailEnd len="lg" w="lg" type="stealth"/>
          </a:ln>
        </p:spPr>
      </p:cxnSp>
      <p:sp>
        <p:nvSpPr>
          <p:cNvPr id="307" name="Google Shape;307;p32"/>
          <p:cNvSpPr/>
          <p:nvPr/>
        </p:nvSpPr>
        <p:spPr>
          <a:xfrm>
            <a:off x="984250" y="1535112"/>
            <a:ext cx="463550" cy="674687"/>
          </a:xfrm>
          <a:prstGeom prst="ellipse">
            <a:avLst/>
          </a:pr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9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Times New Roman"/>
              <a:buNone/>
            </a:pPr>
            <a:r>
              <a:rPr b="1" i="0" lang="en-US" sz="2400" u="none">
                <a:solidFill>
                  <a:srgbClr val="FFCC66"/>
                </a:solidFill>
                <a:latin typeface="Times New Roman"/>
                <a:ea typeface="Times New Roman"/>
                <a:cs typeface="Times New Roman"/>
                <a:sym typeface="Times New Roman"/>
              </a:rPr>
              <a:t>Adaptive Bone Remodelling Simulations</a:t>
            </a:r>
            <a:endParaRPr/>
          </a:p>
        </p:txBody>
      </p:sp>
      <p:pic>
        <p:nvPicPr>
          <p:cNvPr id="313" name="Google Shape;313;p33"/>
          <p:cNvPicPr preferRelativeResize="0"/>
          <p:nvPr/>
        </p:nvPicPr>
        <p:blipFill rotWithShape="1">
          <a:blip r:embed="rId3">
            <a:alphaModFix/>
          </a:blip>
          <a:srcRect b="0" l="0" r="0" t="0"/>
          <a:stretch/>
        </p:blipFill>
        <p:spPr>
          <a:xfrm>
            <a:off x="365125" y="2895600"/>
            <a:ext cx="7559675" cy="381000"/>
          </a:xfrm>
          <a:prstGeom prst="rect">
            <a:avLst/>
          </a:prstGeom>
          <a:noFill/>
          <a:ln>
            <a:noFill/>
          </a:ln>
        </p:spPr>
      </p:pic>
      <p:pic>
        <p:nvPicPr>
          <p:cNvPr id="314" name="Google Shape;314;p33"/>
          <p:cNvPicPr preferRelativeResize="0"/>
          <p:nvPr/>
        </p:nvPicPr>
        <p:blipFill rotWithShape="1">
          <a:blip r:embed="rId4">
            <a:alphaModFix/>
          </a:blip>
          <a:srcRect b="0" l="0" r="3001" t="0"/>
          <a:stretch/>
        </p:blipFill>
        <p:spPr>
          <a:xfrm>
            <a:off x="336550" y="3614737"/>
            <a:ext cx="8542337" cy="347662"/>
          </a:xfrm>
          <a:prstGeom prst="rect">
            <a:avLst/>
          </a:prstGeom>
          <a:noFill/>
          <a:ln>
            <a:noFill/>
          </a:ln>
        </p:spPr>
      </p:pic>
      <p:pic>
        <p:nvPicPr>
          <p:cNvPr id="315" name="Google Shape;315;p33"/>
          <p:cNvPicPr preferRelativeResize="0"/>
          <p:nvPr/>
        </p:nvPicPr>
        <p:blipFill rotWithShape="1">
          <a:blip r:embed="rId5">
            <a:alphaModFix/>
          </a:blip>
          <a:srcRect b="0" l="0" r="0" t="0"/>
          <a:stretch/>
        </p:blipFill>
        <p:spPr>
          <a:xfrm>
            <a:off x="323850" y="4191000"/>
            <a:ext cx="7391400" cy="381000"/>
          </a:xfrm>
          <a:prstGeom prst="rect">
            <a:avLst/>
          </a:prstGeom>
          <a:noFill/>
          <a:ln>
            <a:noFill/>
          </a:ln>
        </p:spPr>
      </p:pic>
      <p:sp>
        <p:nvSpPr>
          <p:cNvPr id="316" name="Google Shape;316;p33"/>
          <p:cNvSpPr txBox="1"/>
          <p:nvPr/>
        </p:nvSpPr>
        <p:spPr>
          <a:xfrm>
            <a:off x="0" y="84772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17" name="Google Shape;317;p33"/>
          <p:cNvSpPr txBox="1"/>
          <p:nvPr/>
        </p:nvSpPr>
        <p:spPr>
          <a:xfrm>
            <a:off x="0" y="1066800"/>
            <a:ext cx="9144000" cy="0"/>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100"/>
              <a:buFont typeface="Calibri"/>
              <a:buNone/>
            </a:pPr>
            <a:br>
              <a:rPr b="0" i="0" lang="en-US" sz="1100" u="none">
                <a:solidFill>
                  <a:srgbClr val="FFFF00"/>
                </a:solidFill>
                <a:latin typeface="Calibri"/>
                <a:ea typeface="Calibri"/>
                <a:cs typeface="Calibri"/>
                <a:sym typeface="Calibri"/>
              </a:rPr>
            </a:br>
            <a:endParaRPr/>
          </a:p>
        </p:txBody>
      </p:sp>
      <p:sp>
        <p:nvSpPr>
          <p:cNvPr id="318" name="Google Shape;318;p33"/>
          <p:cNvSpPr txBox="1"/>
          <p:nvPr/>
        </p:nvSpPr>
        <p:spPr>
          <a:xfrm>
            <a:off x="0" y="130492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19" name="Google Shape;319;p33"/>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20" name="Google Shape;320;p33"/>
          <p:cNvPicPr preferRelativeResize="0"/>
          <p:nvPr/>
        </p:nvPicPr>
        <p:blipFill rotWithShape="1">
          <a:blip r:embed="rId6">
            <a:alphaModFix/>
          </a:blip>
          <a:srcRect b="0" l="0" r="0" t="0"/>
          <a:stretch/>
        </p:blipFill>
        <p:spPr>
          <a:xfrm>
            <a:off x="381000" y="1752600"/>
            <a:ext cx="7878762" cy="381000"/>
          </a:xfrm>
          <a:prstGeom prst="rect">
            <a:avLst/>
          </a:prstGeom>
          <a:noFill/>
          <a:ln>
            <a:noFill/>
          </a:ln>
        </p:spPr>
      </p:pic>
      <p:sp>
        <p:nvSpPr>
          <p:cNvPr id="321" name="Google Shape;321;p33"/>
          <p:cNvSpPr txBox="1"/>
          <p:nvPr/>
        </p:nvSpPr>
        <p:spPr>
          <a:xfrm>
            <a:off x="0" y="-228600"/>
            <a:ext cx="9144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22" name="Google Shape;322;p33"/>
          <p:cNvSpPr txBox="1"/>
          <p:nvPr/>
        </p:nvSpPr>
        <p:spPr>
          <a:xfrm>
            <a:off x="0" y="81915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23" name="Google Shape;323;p33"/>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24" name="Google Shape;324;p33"/>
          <p:cNvPicPr preferRelativeResize="0"/>
          <p:nvPr/>
        </p:nvPicPr>
        <p:blipFill rotWithShape="1">
          <a:blip r:embed="rId7">
            <a:alphaModFix/>
          </a:blip>
          <a:srcRect b="0" l="0" r="0" t="0"/>
          <a:stretch/>
        </p:blipFill>
        <p:spPr>
          <a:xfrm>
            <a:off x="4187825" y="5873750"/>
            <a:ext cx="1679575" cy="381000"/>
          </a:xfrm>
          <a:prstGeom prst="rect">
            <a:avLst/>
          </a:prstGeom>
          <a:noFill/>
          <a:ln>
            <a:noFill/>
          </a:ln>
        </p:spPr>
      </p:pic>
      <p:sp>
        <p:nvSpPr>
          <p:cNvPr id="325" name="Google Shape;325;p33"/>
          <p:cNvSpPr txBox="1"/>
          <p:nvPr/>
        </p:nvSpPr>
        <p:spPr>
          <a:xfrm>
            <a:off x="1979612" y="5029200"/>
            <a:ext cx="1600200"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Book Antiqua"/>
              <a:buNone/>
            </a:pPr>
            <a:r>
              <a:rPr b="0" i="0" lang="en-US" sz="1600" u="none">
                <a:solidFill>
                  <a:srgbClr val="FFFF00"/>
                </a:solidFill>
                <a:latin typeface="Book Antiqua"/>
                <a:ea typeface="Book Antiqua"/>
                <a:cs typeface="Book Antiqua"/>
                <a:sym typeface="Book Antiqua"/>
              </a:rPr>
              <a:t>Check:</a:t>
            </a:r>
            <a:endParaRPr/>
          </a:p>
        </p:txBody>
      </p:sp>
      <p:sp>
        <p:nvSpPr>
          <p:cNvPr id="326" name="Google Shape;326;p33"/>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27" name="Google Shape;327;p33"/>
          <p:cNvPicPr preferRelativeResize="0"/>
          <p:nvPr/>
        </p:nvPicPr>
        <p:blipFill rotWithShape="1">
          <a:blip r:embed="rId8">
            <a:alphaModFix/>
          </a:blip>
          <a:srcRect b="0" l="0" r="0" t="0"/>
          <a:stretch/>
        </p:blipFill>
        <p:spPr>
          <a:xfrm>
            <a:off x="2743200" y="5029200"/>
            <a:ext cx="4267200" cy="357187"/>
          </a:xfrm>
          <a:prstGeom prst="rect">
            <a:avLst/>
          </a:prstGeom>
          <a:noFill/>
          <a:ln>
            <a:noFill/>
          </a:ln>
        </p:spPr>
      </p:pic>
      <p:sp>
        <p:nvSpPr>
          <p:cNvPr id="328" name="Google Shape;328;p33"/>
          <p:cNvSpPr txBox="1"/>
          <p:nvPr/>
        </p:nvSpPr>
        <p:spPr>
          <a:xfrm>
            <a:off x="2792412" y="5791200"/>
            <a:ext cx="1828800" cy="58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Book Antiqua"/>
              <a:buNone/>
            </a:pPr>
            <a:r>
              <a:rPr b="0" i="0" lang="en-US" sz="1600" u="none">
                <a:solidFill>
                  <a:srgbClr val="FFFF00"/>
                </a:solidFill>
                <a:latin typeface="Book Antiqua"/>
                <a:ea typeface="Book Antiqua"/>
                <a:cs typeface="Book Antiqua"/>
                <a:sym typeface="Book Antiqua"/>
              </a:rPr>
              <a:t>Equilibrium Condition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457200" y="-53975"/>
            <a:ext cx="82296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Book Antiqua"/>
              <a:buNone/>
            </a:pPr>
            <a:r>
              <a:rPr b="1" i="0" lang="en-US" sz="2400" u="none">
                <a:solidFill>
                  <a:srgbClr val="FFCC66"/>
                </a:solidFill>
                <a:latin typeface="Book Antiqua"/>
                <a:ea typeface="Book Antiqua"/>
                <a:cs typeface="Book Antiqua"/>
                <a:sym typeface="Book Antiqua"/>
              </a:rPr>
              <a:t>Computer Simulation of </a:t>
            </a:r>
            <a:r>
              <a:rPr b="1" i="0" lang="en-US" sz="2400" u="none">
                <a:solidFill>
                  <a:srgbClr val="FFCC66"/>
                </a:solidFill>
                <a:latin typeface="Times New Roman"/>
                <a:ea typeface="Times New Roman"/>
                <a:cs typeface="Times New Roman"/>
                <a:sym typeface="Times New Roman"/>
              </a:rPr>
              <a:t>Adaptive Bone Remodelling</a:t>
            </a:r>
            <a:endParaRPr/>
          </a:p>
        </p:txBody>
      </p:sp>
      <p:sp>
        <p:nvSpPr>
          <p:cNvPr id="334" name="Google Shape;334;p34"/>
          <p:cNvSpPr txBox="1"/>
          <p:nvPr/>
        </p:nvSpPr>
        <p:spPr>
          <a:xfrm>
            <a:off x="1600200" y="1524000"/>
            <a:ext cx="1524000" cy="9239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FEA implanted femur </a:t>
            </a:r>
            <a:endParaRPr/>
          </a:p>
        </p:txBody>
      </p:sp>
      <p:sp>
        <p:nvSpPr>
          <p:cNvPr id="335" name="Google Shape;335;p34"/>
          <p:cNvSpPr txBox="1"/>
          <p:nvPr/>
        </p:nvSpPr>
        <p:spPr>
          <a:xfrm>
            <a:off x="381000" y="2819400"/>
            <a:ext cx="10668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Loading History</a:t>
            </a:r>
            <a:endParaRPr/>
          </a:p>
        </p:txBody>
      </p:sp>
      <p:sp>
        <p:nvSpPr>
          <p:cNvPr id="336" name="Google Shape;336;p34"/>
          <p:cNvSpPr txBox="1"/>
          <p:nvPr/>
        </p:nvSpPr>
        <p:spPr>
          <a:xfrm>
            <a:off x="1617662" y="3657600"/>
            <a:ext cx="1524000" cy="92392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Actual Remodelling Signal</a:t>
            </a:r>
            <a:endParaRPr/>
          </a:p>
        </p:txBody>
      </p:sp>
      <p:sp>
        <p:nvSpPr>
          <p:cNvPr id="337" name="Google Shape;337;p34"/>
          <p:cNvSpPr txBox="1"/>
          <p:nvPr/>
        </p:nvSpPr>
        <p:spPr>
          <a:xfrm>
            <a:off x="1676400" y="5334000"/>
            <a:ext cx="15240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FEA intact femur </a:t>
            </a:r>
            <a:endParaRPr/>
          </a:p>
        </p:txBody>
      </p:sp>
      <p:sp>
        <p:nvSpPr>
          <p:cNvPr id="338" name="Google Shape;338;p34"/>
          <p:cNvSpPr txBox="1"/>
          <p:nvPr/>
        </p:nvSpPr>
        <p:spPr>
          <a:xfrm>
            <a:off x="4953000" y="5334000"/>
            <a:ext cx="15240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Reference Signal</a:t>
            </a:r>
            <a:endParaRPr/>
          </a:p>
        </p:txBody>
      </p:sp>
      <p:sp>
        <p:nvSpPr>
          <p:cNvPr id="339" name="Google Shape;339;p34"/>
          <p:cNvSpPr txBox="1"/>
          <p:nvPr/>
        </p:nvSpPr>
        <p:spPr>
          <a:xfrm>
            <a:off x="4953000" y="2819400"/>
            <a:ext cx="1524000" cy="36988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Lazy zone</a:t>
            </a:r>
            <a:endParaRPr/>
          </a:p>
        </p:txBody>
      </p:sp>
      <p:sp>
        <p:nvSpPr>
          <p:cNvPr id="340" name="Google Shape;340;p34"/>
          <p:cNvSpPr txBox="1"/>
          <p:nvPr/>
        </p:nvSpPr>
        <p:spPr>
          <a:xfrm>
            <a:off x="7391400" y="2895600"/>
            <a:ext cx="15240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Time-step Calculation</a:t>
            </a:r>
            <a:endParaRPr/>
          </a:p>
        </p:txBody>
      </p:sp>
      <p:sp>
        <p:nvSpPr>
          <p:cNvPr id="341" name="Google Shape;341;p34"/>
          <p:cNvSpPr txBox="1"/>
          <p:nvPr/>
        </p:nvSpPr>
        <p:spPr>
          <a:xfrm>
            <a:off x="5334000" y="1677987"/>
            <a:ext cx="15240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Remodelling Rule</a:t>
            </a:r>
            <a:endParaRPr/>
          </a:p>
        </p:txBody>
      </p:sp>
      <p:sp>
        <p:nvSpPr>
          <p:cNvPr id="342" name="Google Shape;342;p34"/>
          <p:cNvSpPr txBox="1"/>
          <p:nvPr/>
        </p:nvSpPr>
        <p:spPr>
          <a:xfrm>
            <a:off x="3429000" y="1671637"/>
            <a:ext cx="1524000" cy="646112"/>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Book Antiqua"/>
              <a:buNone/>
            </a:pPr>
            <a:r>
              <a:rPr b="0" i="0" lang="en-US" sz="1800" u="none">
                <a:solidFill>
                  <a:srgbClr val="FFFF00"/>
                </a:solidFill>
                <a:latin typeface="Book Antiqua"/>
                <a:ea typeface="Book Antiqua"/>
                <a:cs typeface="Book Antiqua"/>
                <a:sym typeface="Book Antiqua"/>
              </a:rPr>
              <a:t>Elastic Modulus</a:t>
            </a:r>
            <a:endParaRPr/>
          </a:p>
        </p:txBody>
      </p:sp>
      <p:cxnSp>
        <p:nvCxnSpPr>
          <p:cNvPr id="343" name="Google Shape;343;p34"/>
          <p:cNvCxnSpPr/>
          <p:nvPr/>
        </p:nvCxnSpPr>
        <p:spPr>
          <a:xfrm rot="-5400000">
            <a:off x="496887" y="2400300"/>
            <a:ext cx="836612" cy="1587"/>
          </a:xfrm>
          <a:prstGeom prst="straightConnector1">
            <a:avLst/>
          </a:prstGeom>
          <a:noFill/>
          <a:ln cap="flat" cmpd="sng" w="9525">
            <a:solidFill>
              <a:srgbClr val="FFFFFF"/>
            </a:solidFill>
            <a:prstDash val="solid"/>
            <a:miter lim="800000"/>
            <a:headEnd len="med" w="med" type="none"/>
            <a:tailEnd len="med" w="med" type="none"/>
          </a:ln>
        </p:spPr>
      </p:cxnSp>
      <p:cxnSp>
        <p:nvCxnSpPr>
          <p:cNvPr id="344" name="Google Shape;344;p34"/>
          <p:cNvCxnSpPr/>
          <p:nvPr/>
        </p:nvCxnSpPr>
        <p:spPr>
          <a:xfrm>
            <a:off x="914400" y="1981200"/>
            <a:ext cx="685800" cy="4762"/>
          </a:xfrm>
          <a:prstGeom prst="straightConnector1">
            <a:avLst/>
          </a:prstGeom>
          <a:noFill/>
          <a:ln cap="flat" cmpd="sng" w="9525">
            <a:solidFill>
              <a:srgbClr val="FFFFFF"/>
            </a:solidFill>
            <a:prstDash val="solid"/>
            <a:miter lim="800000"/>
            <a:headEnd len="med" w="med" type="none"/>
            <a:tailEnd len="lg" w="lg" type="stealth"/>
          </a:ln>
        </p:spPr>
      </p:cxnSp>
      <p:cxnSp>
        <p:nvCxnSpPr>
          <p:cNvPr id="345" name="Google Shape;345;p34"/>
          <p:cNvCxnSpPr/>
          <p:nvPr/>
        </p:nvCxnSpPr>
        <p:spPr>
          <a:xfrm rot="-5400000">
            <a:off x="-173037" y="4552950"/>
            <a:ext cx="2174875" cy="0"/>
          </a:xfrm>
          <a:prstGeom prst="straightConnector1">
            <a:avLst/>
          </a:prstGeom>
          <a:noFill/>
          <a:ln cap="flat" cmpd="sng" w="9525">
            <a:solidFill>
              <a:srgbClr val="FFFFFF"/>
            </a:solidFill>
            <a:prstDash val="solid"/>
            <a:miter lim="800000"/>
            <a:headEnd len="med" w="med" type="none"/>
            <a:tailEnd len="med" w="med" type="none"/>
          </a:ln>
        </p:spPr>
      </p:cxnSp>
      <p:cxnSp>
        <p:nvCxnSpPr>
          <p:cNvPr id="346" name="Google Shape;346;p34"/>
          <p:cNvCxnSpPr/>
          <p:nvPr/>
        </p:nvCxnSpPr>
        <p:spPr>
          <a:xfrm>
            <a:off x="914400" y="5638800"/>
            <a:ext cx="762000" cy="4762"/>
          </a:xfrm>
          <a:prstGeom prst="straightConnector1">
            <a:avLst/>
          </a:prstGeom>
          <a:noFill/>
          <a:ln cap="flat" cmpd="sng" w="9525">
            <a:solidFill>
              <a:srgbClr val="FFFFFF"/>
            </a:solidFill>
            <a:prstDash val="solid"/>
            <a:miter lim="800000"/>
            <a:headEnd len="med" w="med" type="none"/>
            <a:tailEnd len="lg" w="lg" type="stealth"/>
          </a:ln>
        </p:spPr>
      </p:cxnSp>
      <p:cxnSp>
        <p:nvCxnSpPr>
          <p:cNvPr id="347" name="Google Shape;347;p34"/>
          <p:cNvCxnSpPr/>
          <p:nvPr/>
        </p:nvCxnSpPr>
        <p:spPr>
          <a:xfrm flipH="1" rot="-5400000">
            <a:off x="1766093" y="3044031"/>
            <a:ext cx="1209675" cy="17462"/>
          </a:xfrm>
          <a:prstGeom prst="straightConnector1">
            <a:avLst/>
          </a:prstGeom>
          <a:noFill/>
          <a:ln cap="flat" cmpd="sng" w="9525">
            <a:solidFill>
              <a:srgbClr val="FFFFFF"/>
            </a:solidFill>
            <a:prstDash val="solid"/>
            <a:miter lim="800000"/>
            <a:headEnd len="med" w="med" type="none"/>
            <a:tailEnd len="lg" w="lg" type="stealth"/>
          </a:ln>
        </p:spPr>
      </p:cxnSp>
      <p:cxnSp>
        <p:nvCxnSpPr>
          <p:cNvPr id="348" name="Google Shape;348;p34"/>
          <p:cNvCxnSpPr/>
          <p:nvPr/>
        </p:nvCxnSpPr>
        <p:spPr>
          <a:xfrm>
            <a:off x="3200400" y="5657850"/>
            <a:ext cx="1752600" cy="1587"/>
          </a:xfrm>
          <a:prstGeom prst="straightConnector1">
            <a:avLst/>
          </a:prstGeom>
          <a:noFill/>
          <a:ln cap="flat" cmpd="sng" w="9525">
            <a:solidFill>
              <a:srgbClr val="FFFFFF"/>
            </a:solidFill>
            <a:prstDash val="solid"/>
            <a:miter lim="800000"/>
            <a:headEnd len="med" w="med" type="none"/>
            <a:tailEnd len="lg" w="lg" type="stealth"/>
          </a:ln>
        </p:spPr>
      </p:cxnSp>
      <p:sp>
        <p:nvSpPr>
          <p:cNvPr id="349" name="Google Shape;349;p34"/>
          <p:cNvSpPr/>
          <p:nvPr/>
        </p:nvSpPr>
        <p:spPr>
          <a:xfrm>
            <a:off x="5486400" y="3903662"/>
            <a:ext cx="457200" cy="457200"/>
          </a:xfrm>
          <a:prstGeom prst="ellipse">
            <a:avLst/>
          </a:prstGeom>
          <a:noFill/>
          <a:ln cap="flat" cmpd="sng" w="254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350" name="Google Shape;350;p34"/>
          <p:cNvCxnSpPr/>
          <p:nvPr/>
        </p:nvCxnSpPr>
        <p:spPr>
          <a:xfrm flipH="1" rot="-5400000">
            <a:off x="5553868" y="3969543"/>
            <a:ext cx="322262" cy="323850"/>
          </a:xfrm>
          <a:prstGeom prst="straightConnector1">
            <a:avLst/>
          </a:prstGeom>
          <a:noFill/>
          <a:ln cap="flat" cmpd="sng" w="9525">
            <a:solidFill>
              <a:srgbClr val="FFFFFF"/>
            </a:solidFill>
            <a:prstDash val="solid"/>
            <a:miter lim="800000"/>
            <a:headEnd len="med" w="med" type="none"/>
            <a:tailEnd len="med" w="med" type="none"/>
          </a:ln>
        </p:spPr>
      </p:cxnSp>
      <p:cxnSp>
        <p:nvCxnSpPr>
          <p:cNvPr id="351" name="Google Shape;351;p34"/>
          <p:cNvCxnSpPr/>
          <p:nvPr/>
        </p:nvCxnSpPr>
        <p:spPr>
          <a:xfrm rot="5400000">
            <a:off x="5553868" y="3969543"/>
            <a:ext cx="322262" cy="323850"/>
          </a:xfrm>
          <a:prstGeom prst="straightConnector1">
            <a:avLst/>
          </a:prstGeom>
          <a:noFill/>
          <a:ln cap="flat" cmpd="sng" w="9525">
            <a:solidFill>
              <a:srgbClr val="FFFFFF"/>
            </a:solidFill>
            <a:prstDash val="solid"/>
            <a:miter lim="800000"/>
            <a:headEnd len="med" w="med" type="none"/>
            <a:tailEnd len="med" w="med" type="none"/>
          </a:ln>
        </p:spPr>
      </p:cxnSp>
      <p:cxnSp>
        <p:nvCxnSpPr>
          <p:cNvPr id="352" name="Google Shape;352;p34"/>
          <p:cNvCxnSpPr/>
          <p:nvPr/>
        </p:nvCxnSpPr>
        <p:spPr>
          <a:xfrm rot="5400000">
            <a:off x="5358606" y="3545681"/>
            <a:ext cx="714375" cy="1587"/>
          </a:xfrm>
          <a:prstGeom prst="straightConnector1">
            <a:avLst/>
          </a:prstGeom>
          <a:noFill/>
          <a:ln cap="flat" cmpd="sng" w="9525">
            <a:solidFill>
              <a:srgbClr val="FFFFFF"/>
            </a:solidFill>
            <a:prstDash val="solid"/>
            <a:miter lim="800000"/>
            <a:headEnd len="med" w="med" type="none"/>
            <a:tailEnd len="lg" w="lg" type="stealth"/>
          </a:ln>
        </p:spPr>
      </p:cxnSp>
      <p:cxnSp>
        <p:nvCxnSpPr>
          <p:cNvPr id="353" name="Google Shape;353;p34"/>
          <p:cNvCxnSpPr/>
          <p:nvPr/>
        </p:nvCxnSpPr>
        <p:spPr>
          <a:xfrm>
            <a:off x="3141662" y="4119562"/>
            <a:ext cx="2344737" cy="12700"/>
          </a:xfrm>
          <a:prstGeom prst="straightConnector1">
            <a:avLst/>
          </a:prstGeom>
          <a:noFill/>
          <a:ln cap="flat" cmpd="sng" w="9525">
            <a:solidFill>
              <a:srgbClr val="FFFFFF"/>
            </a:solidFill>
            <a:prstDash val="solid"/>
            <a:miter lim="800000"/>
            <a:headEnd len="med" w="med" type="none"/>
            <a:tailEnd len="lg" w="lg" type="stealth"/>
          </a:ln>
        </p:spPr>
      </p:cxnSp>
      <p:cxnSp>
        <p:nvCxnSpPr>
          <p:cNvPr id="354" name="Google Shape;354;p34"/>
          <p:cNvCxnSpPr/>
          <p:nvPr/>
        </p:nvCxnSpPr>
        <p:spPr>
          <a:xfrm rot="-5400000">
            <a:off x="5228431" y="4847431"/>
            <a:ext cx="974725" cy="1587"/>
          </a:xfrm>
          <a:prstGeom prst="straightConnector1">
            <a:avLst/>
          </a:prstGeom>
          <a:noFill/>
          <a:ln cap="flat" cmpd="sng" w="9525">
            <a:solidFill>
              <a:srgbClr val="FFFFFF"/>
            </a:solidFill>
            <a:prstDash val="solid"/>
            <a:miter lim="800000"/>
            <a:headEnd len="med" w="med" type="none"/>
            <a:tailEnd len="lg" w="lg" type="stealth"/>
          </a:ln>
        </p:spPr>
      </p:cxnSp>
      <p:cxnSp>
        <p:nvCxnSpPr>
          <p:cNvPr id="355" name="Google Shape;355;p34"/>
          <p:cNvCxnSpPr/>
          <p:nvPr/>
        </p:nvCxnSpPr>
        <p:spPr>
          <a:xfrm rot="10800000">
            <a:off x="3124200" y="1985962"/>
            <a:ext cx="304800" cy="7937"/>
          </a:xfrm>
          <a:prstGeom prst="straightConnector1">
            <a:avLst/>
          </a:prstGeom>
          <a:noFill/>
          <a:ln cap="flat" cmpd="sng" w="9525">
            <a:solidFill>
              <a:srgbClr val="FFFFFF"/>
            </a:solidFill>
            <a:prstDash val="solid"/>
            <a:miter lim="800000"/>
            <a:headEnd len="med" w="med" type="none"/>
            <a:tailEnd len="lg" w="lg" type="stealth"/>
          </a:ln>
        </p:spPr>
      </p:cxnSp>
      <p:cxnSp>
        <p:nvCxnSpPr>
          <p:cNvPr id="356" name="Google Shape;356;p34"/>
          <p:cNvCxnSpPr/>
          <p:nvPr/>
        </p:nvCxnSpPr>
        <p:spPr>
          <a:xfrm rot="10800000">
            <a:off x="4953000" y="1993900"/>
            <a:ext cx="381000" cy="7937"/>
          </a:xfrm>
          <a:prstGeom prst="straightConnector1">
            <a:avLst/>
          </a:prstGeom>
          <a:noFill/>
          <a:ln cap="flat" cmpd="sng" w="9525">
            <a:solidFill>
              <a:srgbClr val="FFFFFF"/>
            </a:solidFill>
            <a:prstDash val="solid"/>
            <a:miter lim="800000"/>
            <a:headEnd len="med" w="med" type="none"/>
            <a:tailEnd len="lg" w="lg" type="stealth"/>
          </a:ln>
        </p:spPr>
      </p:cxnSp>
      <p:cxnSp>
        <p:nvCxnSpPr>
          <p:cNvPr id="357" name="Google Shape;357;p34"/>
          <p:cNvCxnSpPr/>
          <p:nvPr/>
        </p:nvCxnSpPr>
        <p:spPr>
          <a:xfrm rot="10800000">
            <a:off x="8151812" y="1982787"/>
            <a:ext cx="1587" cy="912812"/>
          </a:xfrm>
          <a:prstGeom prst="straightConnector1">
            <a:avLst/>
          </a:prstGeom>
          <a:noFill/>
          <a:ln cap="flat" cmpd="sng" w="9525">
            <a:solidFill>
              <a:srgbClr val="FFFFFF"/>
            </a:solidFill>
            <a:prstDash val="solid"/>
            <a:miter lim="800000"/>
            <a:headEnd len="med" w="med" type="none"/>
            <a:tailEnd len="med" w="med" type="none"/>
          </a:ln>
        </p:spPr>
      </p:cxnSp>
      <p:cxnSp>
        <p:nvCxnSpPr>
          <p:cNvPr id="358" name="Google Shape;358;p34"/>
          <p:cNvCxnSpPr/>
          <p:nvPr/>
        </p:nvCxnSpPr>
        <p:spPr>
          <a:xfrm rot="-5400000">
            <a:off x="7866856" y="3828256"/>
            <a:ext cx="573087" cy="0"/>
          </a:xfrm>
          <a:prstGeom prst="straightConnector1">
            <a:avLst/>
          </a:prstGeom>
          <a:noFill/>
          <a:ln cap="flat" cmpd="sng" w="9525">
            <a:solidFill>
              <a:srgbClr val="FFFFFF"/>
            </a:solidFill>
            <a:prstDash val="solid"/>
            <a:miter lim="800000"/>
            <a:headEnd len="med" w="med" type="none"/>
            <a:tailEnd len="lg" w="lg" type="stealth"/>
          </a:ln>
        </p:spPr>
      </p:cxnSp>
      <p:cxnSp>
        <p:nvCxnSpPr>
          <p:cNvPr id="359" name="Google Shape;359;p34"/>
          <p:cNvCxnSpPr/>
          <p:nvPr/>
        </p:nvCxnSpPr>
        <p:spPr>
          <a:xfrm>
            <a:off x="5945187" y="4108450"/>
            <a:ext cx="2208212" cy="6350"/>
          </a:xfrm>
          <a:prstGeom prst="straightConnector1">
            <a:avLst/>
          </a:prstGeom>
          <a:noFill/>
          <a:ln cap="flat" cmpd="sng" w="9525">
            <a:solidFill>
              <a:srgbClr val="FFFFFF"/>
            </a:solidFill>
            <a:prstDash val="solid"/>
            <a:miter lim="800000"/>
            <a:headEnd len="med" w="med" type="none"/>
            <a:tailEnd len="med" w="med" type="none"/>
          </a:ln>
        </p:spPr>
      </p:cxnSp>
      <p:cxnSp>
        <p:nvCxnSpPr>
          <p:cNvPr id="360" name="Google Shape;360;p34"/>
          <p:cNvCxnSpPr/>
          <p:nvPr/>
        </p:nvCxnSpPr>
        <p:spPr>
          <a:xfrm flipH="1">
            <a:off x="6858000" y="1982787"/>
            <a:ext cx="1293812" cy="19050"/>
          </a:xfrm>
          <a:prstGeom prst="straightConnector1">
            <a:avLst/>
          </a:prstGeom>
          <a:noFill/>
          <a:ln cap="flat" cmpd="sng" w="9525">
            <a:solidFill>
              <a:srgbClr val="FFFFFF"/>
            </a:solidFill>
            <a:prstDash val="solid"/>
            <a:miter lim="800000"/>
            <a:headEnd len="med" w="med" type="none"/>
            <a:tailEnd len="lg" w="lg" type="stealth"/>
          </a:ln>
        </p:spPr>
      </p:cxnSp>
      <p:sp>
        <p:nvSpPr>
          <p:cNvPr id="361" name="Google Shape;361;p34"/>
          <p:cNvSpPr/>
          <p:nvPr/>
        </p:nvSpPr>
        <p:spPr>
          <a:xfrm>
            <a:off x="533400" y="1651000"/>
            <a:ext cx="688975" cy="939800"/>
          </a:xfrm>
          <a:custGeom>
            <a:rect b="b" l="l" r="r" t="t"/>
            <a:pathLst>
              <a:path extrusionOk="0" h="890649" w="858982">
                <a:moveTo>
                  <a:pt x="122712" y="890649"/>
                </a:moveTo>
                <a:cubicBezTo>
                  <a:pt x="61356" y="614547"/>
                  <a:pt x="0" y="338446"/>
                  <a:pt x="122712" y="190005"/>
                </a:cubicBezTo>
                <a:cubicBezTo>
                  <a:pt x="245424" y="41564"/>
                  <a:pt x="666998" y="39584"/>
                  <a:pt x="858982" y="0"/>
                </a:cubicBezTo>
              </a:path>
            </a:pathLst>
          </a:custGeom>
          <a:noFill/>
          <a:ln cap="flat" cmpd="sng" w="9525">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362" name="Google Shape;362;p34"/>
          <p:cNvSpPr/>
          <p:nvPr/>
        </p:nvSpPr>
        <p:spPr>
          <a:xfrm>
            <a:off x="338137" y="3633787"/>
            <a:ext cx="1265237" cy="2532062"/>
          </a:xfrm>
          <a:custGeom>
            <a:rect b="b" l="l" r="r" t="t"/>
            <a:pathLst>
              <a:path extrusionOk="0" h="2531424" w="1264723">
                <a:moveTo>
                  <a:pt x="160318" y="0"/>
                </a:moveTo>
                <a:cubicBezTo>
                  <a:pt x="80159" y="871847"/>
                  <a:pt x="0" y="1743694"/>
                  <a:pt x="184068" y="2137559"/>
                </a:cubicBezTo>
                <a:cubicBezTo>
                  <a:pt x="368136" y="2531424"/>
                  <a:pt x="920338" y="2390899"/>
                  <a:pt x="1264723" y="2363190"/>
                </a:cubicBezTo>
              </a:path>
            </a:pathLst>
          </a:custGeom>
          <a:noFill/>
          <a:ln cap="flat" cmpd="sng" w="9525">
            <a:solidFill>
              <a:srgbClr val="FF99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363" name="Google Shape;363;p34"/>
          <p:cNvCxnSpPr/>
          <p:nvPr/>
        </p:nvCxnSpPr>
        <p:spPr>
          <a:xfrm>
            <a:off x="3429000" y="3886200"/>
            <a:ext cx="144780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64" name="Google Shape;364;p34"/>
          <p:cNvCxnSpPr/>
          <p:nvPr/>
        </p:nvCxnSpPr>
        <p:spPr>
          <a:xfrm rot="5400000">
            <a:off x="5638800" y="3581400"/>
            <a:ext cx="609600" cy="3175"/>
          </a:xfrm>
          <a:prstGeom prst="straightConnector1">
            <a:avLst/>
          </a:prstGeom>
          <a:noFill/>
          <a:ln cap="flat" cmpd="sng" w="9525">
            <a:solidFill>
              <a:srgbClr val="FF9933"/>
            </a:solidFill>
            <a:prstDash val="solid"/>
            <a:miter lim="800000"/>
            <a:headEnd len="med" w="med" type="none"/>
            <a:tailEnd len="lg" w="lg" type="stealth"/>
          </a:ln>
        </p:spPr>
      </p:cxnSp>
      <p:cxnSp>
        <p:nvCxnSpPr>
          <p:cNvPr id="365" name="Google Shape;365;p34"/>
          <p:cNvCxnSpPr/>
          <p:nvPr/>
        </p:nvCxnSpPr>
        <p:spPr>
          <a:xfrm rot="-5400000">
            <a:off x="5524500" y="4838700"/>
            <a:ext cx="838200" cy="3175"/>
          </a:xfrm>
          <a:prstGeom prst="straightConnector1">
            <a:avLst/>
          </a:prstGeom>
          <a:noFill/>
          <a:ln cap="flat" cmpd="sng" w="9525">
            <a:solidFill>
              <a:srgbClr val="FF9933"/>
            </a:solidFill>
            <a:prstDash val="solid"/>
            <a:miter lim="800000"/>
            <a:headEnd len="med" w="med" type="none"/>
            <a:tailEnd len="lg" w="lg" type="stealth"/>
          </a:ln>
        </p:spPr>
      </p:cxnSp>
      <p:cxnSp>
        <p:nvCxnSpPr>
          <p:cNvPr id="366" name="Google Shape;366;p34"/>
          <p:cNvCxnSpPr/>
          <p:nvPr/>
        </p:nvCxnSpPr>
        <p:spPr>
          <a:xfrm rot="5400000">
            <a:off x="2133600" y="3048000"/>
            <a:ext cx="914400" cy="3175"/>
          </a:xfrm>
          <a:prstGeom prst="straightConnector1">
            <a:avLst/>
          </a:prstGeom>
          <a:noFill/>
          <a:ln cap="flat" cmpd="sng" w="9525">
            <a:solidFill>
              <a:srgbClr val="FF9933"/>
            </a:solidFill>
            <a:prstDash val="solid"/>
            <a:miter lim="800000"/>
            <a:headEnd len="med" w="med" type="none"/>
            <a:tailEnd len="lg" w="lg" type="stealth"/>
          </a:ln>
        </p:spPr>
      </p:cxnSp>
      <p:cxnSp>
        <p:nvCxnSpPr>
          <p:cNvPr id="367" name="Google Shape;367;p34"/>
          <p:cNvCxnSpPr/>
          <p:nvPr/>
        </p:nvCxnSpPr>
        <p:spPr>
          <a:xfrm>
            <a:off x="3352800" y="5486400"/>
            <a:ext cx="129540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68" name="Google Shape;368;p34"/>
          <p:cNvCxnSpPr/>
          <p:nvPr/>
        </p:nvCxnSpPr>
        <p:spPr>
          <a:xfrm rot="10800000">
            <a:off x="7308850" y="1830387"/>
            <a:ext cx="68580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69" name="Google Shape;369;p34"/>
          <p:cNvCxnSpPr/>
          <p:nvPr/>
        </p:nvCxnSpPr>
        <p:spPr>
          <a:xfrm rot="10800000">
            <a:off x="4976812" y="1828800"/>
            <a:ext cx="30480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70" name="Google Shape;370;p34"/>
          <p:cNvCxnSpPr/>
          <p:nvPr/>
        </p:nvCxnSpPr>
        <p:spPr>
          <a:xfrm rot="10800000">
            <a:off x="3124200" y="1828800"/>
            <a:ext cx="30480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71" name="Google Shape;371;p34"/>
          <p:cNvCxnSpPr/>
          <p:nvPr/>
        </p:nvCxnSpPr>
        <p:spPr>
          <a:xfrm>
            <a:off x="6019800" y="4267200"/>
            <a:ext cx="1974850" cy="1587"/>
          </a:xfrm>
          <a:prstGeom prst="straightConnector1">
            <a:avLst/>
          </a:prstGeom>
          <a:noFill/>
          <a:ln cap="flat" cmpd="sng" w="9525">
            <a:solidFill>
              <a:srgbClr val="FF9933"/>
            </a:solidFill>
            <a:prstDash val="solid"/>
            <a:miter lim="800000"/>
            <a:headEnd len="med" w="med" type="none"/>
            <a:tailEnd len="lg" w="lg" type="stealth"/>
          </a:ln>
        </p:spPr>
      </p:cxnSp>
      <p:cxnSp>
        <p:nvCxnSpPr>
          <p:cNvPr id="372" name="Google Shape;372;p34"/>
          <p:cNvCxnSpPr/>
          <p:nvPr/>
        </p:nvCxnSpPr>
        <p:spPr>
          <a:xfrm rot="-5400000">
            <a:off x="7982743" y="2304256"/>
            <a:ext cx="609600" cy="1587"/>
          </a:xfrm>
          <a:prstGeom prst="straightConnector1">
            <a:avLst/>
          </a:prstGeom>
          <a:noFill/>
          <a:ln cap="flat" cmpd="sng" w="9525">
            <a:solidFill>
              <a:srgbClr val="FF9933"/>
            </a:solidFill>
            <a:prstDash val="solid"/>
            <a:miter lim="800000"/>
            <a:headEnd len="med" w="med" type="none"/>
            <a:tailEnd len="lg" w="lg" type="stealth"/>
          </a:ln>
        </p:spPr>
      </p:cxnSp>
      <p:sp>
        <p:nvSpPr>
          <p:cNvPr id="373" name="Google Shape;373;p34"/>
          <p:cNvSpPr txBox="1"/>
          <p:nvPr/>
        </p:nvSpPr>
        <p:spPr>
          <a:xfrm>
            <a:off x="266700" y="1371600"/>
            <a:ext cx="8763000" cy="3505200"/>
          </a:xfrm>
          <a:prstGeom prst="rect">
            <a:avLst/>
          </a:prstGeom>
          <a:solidFill>
            <a:schemeClr val="lt1">
              <a:alpha val="0"/>
            </a:schemeClr>
          </a:solidFill>
          <a:ln cap="flat" cmpd="sng" w="25400">
            <a:solidFill>
              <a:srgbClr val="BCBC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5"/>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79" name="Google Shape;379;p35"/>
          <p:cNvSpPr txBox="1"/>
          <p:nvPr>
            <p:ph type="title"/>
          </p:nvPr>
        </p:nvSpPr>
        <p:spPr>
          <a:xfrm>
            <a:off x="935037" y="36512"/>
            <a:ext cx="7315200" cy="6921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Geometry and Material Property</a:t>
            </a:r>
            <a:endParaRPr/>
          </a:p>
        </p:txBody>
      </p:sp>
      <p:sp>
        <p:nvSpPr>
          <p:cNvPr id="380" name="Google Shape;380;p35"/>
          <p:cNvSpPr txBox="1"/>
          <p:nvPr/>
        </p:nvSpPr>
        <p:spPr>
          <a:xfrm>
            <a:off x="3948112" y="800100"/>
            <a:ext cx="5087937" cy="2700337"/>
          </a:xfrm>
          <a:prstGeom prst="rect">
            <a:avLst/>
          </a:prstGeom>
          <a:noFill/>
          <a:ln cap="flat" cmpd="sng" w="12700">
            <a:solidFill>
              <a:srgbClr val="FFFF00"/>
            </a:solidFill>
            <a:prstDash val="solid"/>
            <a:miter lim="800000"/>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Image processing of CT– scan data slices</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a:t>
            </a:r>
            <a:endParaRPr/>
          </a:p>
          <a:p>
            <a:pPr indent="-342900" lvl="0" marL="342900" marR="0" rtl="0" algn="l">
              <a:lnSpc>
                <a:spcPct val="90000"/>
              </a:lnSpc>
              <a:spcBef>
                <a:spcPts val="36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Apparent density vs. CT- grey value</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(linear calibration): </a:t>
            </a:r>
            <a:r>
              <a:rPr b="0" i="0" lang="en-US" sz="1800" u="none">
                <a:solidFill>
                  <a:schemeClr val="lt1"/>
                </a:solidFill>
                <a:latin typeface="Arial"/>
                <a:ea typeface="Arial"/>
                <a:cs typeface="Arial"/>
                <a:sym typeface="Arial"/>
              </a:rPr>
              <a:t>ρ = 0.022 + 0.001038 HU</a:t>
            </a:r>
            <a:endParaRPr/>
          </a:p>
          <a:p>
            <a:pPr indent="-342900" lvl="0" marL="342900" marR="0" rtl="0" algn="l">
              <a:lnSpc>
                <a:spcPct val="90000"/>
              </a:lnSpc>
              <a:spcBef>
                <a:spcPts val="360"/>
              </a:spcBef>
              <a:spcAft>
                <a:spcPts val="0"/>
              </a:spcAft>
              <a:buClr>
                <a:srgbClr val="FFFF00"/>
              </a:buClr>
              <a:buSzPts val="1800"/>
              <a:buFont typeface="Arial"/>
              <a:buNone/>
            </a:pPr>
            <a:r>
              <a:t/>
            </a:r>
            <a:endParaRPr b="0" i="0" sz="1800" u="none">
              <a:solidFill>
                <a:schemeClr val="accent1"/>
              </a:solidFill>
              <a:latin typeface="Arial"/>
              <a:ea typeface="Arial"/>
              <a:cs typeface="Arial"/>
              <a:sym typeface="Arial"/>
            </a:endParaRPr>
          </a:p>
          <a:p>
            <a:pPr indent="-342900" lvl="0" marL="342900" marR="0" rtl="0" algn="l">
              <a:lnSpc>
                <a:spcPct val="90000"/>
              </a:lnSpc>
              <a:spcBef>
                <a:spcPts val="36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Elastic modulus vs. apparent density</a:t>
            </a:r>
            <a:endParaRPr/>
          </a:p>
          <a:p>
            <a:pPr indent="-342900" lvl="0" marL="342900" marR="0" rtl="0" algn="l">
              <a:lnSpc>
                <a:spcPct val="90000"/>
              </a:lnSpc>
              <a:spcBef>
                <a:spcPts val="36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	(power law): </a:t>
            </a:r>
            <a:r>
              <a:rPr b="0" i="0" lang="en-US" sz="1800" u="none">
                <a:solidFill>
                  <a:schemeClr val="lt1"/>
                </a:solidFill>
                <a:latin typeface="Arial"/>
                <a:ea typeface="Arial"/>
                <a:cs typeface="Arial"/>
                <a:sym typeface="Arial"/>
              </a:rPr>
              <a:t>E = 2017.3 </a:t>
            </a:r>
            <a:r>
              <a:rPr b="0" i="1" lang="en-US" sz="1800" u="none">
                <a:solidFill>
                  <a:schemeClr val="lt1"/>
                </a:solidFill>
                <a:latin typeface="Arial"/>
                <a:ea typeface="Arial"/>
                <a:cs typeface="Arial"/>
                <a:sym typeface="Arial"/>
              </a:rPr>
              <a:t>ρ</a:t>
            </a:r>
            <a:r>
              <a:rPr b="0" baseline="30000" i="0" lang="en-US" sz="1800" u="none">
                <a:solidFill>
                  <a:schemeClr val="lt1"/>
                </a:solidFill>
                <a:latin typeface="Arial"/>
                <a:ea typeface="Arial"/>
                <a:cs typeface="Arial"/>
                <a:sym typeface="Arial"/>
              </a:rPr>
              <a:t>2.46</a:t>
            </a:r>
            <a:endParaRPr/>
          </a:p>
        </p:txBody>
      </p:sp>
      <p:sp>
        <p:nvSpPr>
          <p:cNvPr id="381" name="Google Shape;381;p35"/>
          <p:cNvSpPr txBox="1"/>
          <p:nvPr/>
        </p:nvSpPr>
        <p:spPr>
          <a:xfrm>
            <a:off x="4100512" y="4437062"/>
            <a:ext cx="4684712" cy="984250"/>
          </a:xfrm>
          <a:prstGeom prst="rect">
            <a:avLst/>
          </a:prstGeom>
          <a:noFill/>
          <a:ln cap="flat" cmpd="sng" w="381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A FE model of bone, where each bone element is assigned individual material properties, based on CT-grey value</a:t>
            </a:r>
            <a:r>
              <a:rPr b="0" i="0" lang="en-US" sz="2000" u="none">
                <a:solidFill>
                  <a:srgbClr val="FFFF00"/>
                </a:solidFill>
                <a:latin typeface="Arial"/>
                <a:ea typeface="Arial"/>
                <a:cs typeface="Arial"/>
                <a:sym typeface="Arial"/>
              </a:rPr>
              <a:t>.</a:t>
            </a:r>
            <a:endParaRPr/>
          </a:p>
        </p:txBody>
      </p:sp>
      <p:sp>
        <p:nvSpPr>
          <p:cNvPr id="382" name="Google Shape;382;p35"/>
          <p:cNvSpPr/>
          <p:nvPr/>
        </p:nvSpPr>
        <p:spPr>
          <a:xfrm>
            <a:off x="6373812" y="3500437"/>
            <a:ext cx="233362" cy="936625"/>
          </a:xfrm>
          <a:prstGeom prst="downArrow">
            <a:avLst>
              <a:gd fmla="val 15600" name="adj1"/>
              <a:gd fmla="val 50000" name="adj2"/>
            </a:avLst>
          </a:prstGeom>
          <a:solidFill>
            <a:srgbClr val="CCFFCC"/>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txBox="1"/>
          <p:nvPr/>
        </p:nvSpPr>
        <p:spPr>
          <a:xfrm rot="5400000">
            <a:off x="6031270" y="3941434"/>
            <a:ext cx="918423" cy="36404"/>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384" name="Google Shape;384;p35"/>
          <p:cNvPicPr preferRelativeResize="0"/>
          <p:nvPr>
            <p:ph idx="1" type="body"/>
          </p:nvPr>
        </p:nvPicPr>
        <p:blipFill rotWithShape="1">
          <a:blip r:embed="rId3">
            <a:alphaModFix/>
          </a:blip>
          <a:srcRect b="0" l="0" r="0" t="0"/>
          <a:stretch/>
        </p:blipFill>
        <p:spPr>
          <a:xfrm>
            <a:off x="914400" y="4292600"/>
            <a:ext cx="2289175" cy="2565400"/>
          </a:xfrm>
          <a:prstGeom prst="rect">
            <a:avLst/>
          </a:prstGeom>
          <a:noFill/>
          <a:ln>
            <a:noFill/>
          </a:ln>
        </p:spPr>
      </p:pic>
      <p:pic>
        <p:nvPicPr>
          <p:cNvPr id="385" name="Google Shape;385;p35"/>
          <p:cNvPicPr preferRelativeResize="0"/>
          <p:nvPr/>
        </p:nvPicPr>
        <p:blipFill rotWithShape="1">
          <a:blip r:embed="rId4">
            <a:alphaModFix/>
          </a:blip>
          <a:srcRect b="0" l="0" r="0" t="0"/>
          <a:stretch/>
        </p:blipFill>
        <p:spPr>
          <a:xfrm>
            <a:off x="144462" y="2178050"/>
            <a:ext cx="1895475" cy="1458912"/>
          </a:xfrm>
          <a:prstGeom prst="rect">
            <a:avLst/>
          </a:prstGeom>
          <a:noFill/>
          <a:ln>
            <a:noFill/>
          </a:ln>
        </p:spPr>
      </p:pic>
      <p:pic>
        <p:nvPicPr>
          <p:cNvPr id="386" name="Google Shape;386;p35"/>
          <p:cNvPicPr preferRelativeResize="0"/>
          <p:nvPr/>
        </p:nvPicPr>
        <p:blipFill rotWithShape="1">
          <a:blip r:embed="rId5">
            <a:alphaModFix/>
          </a:blip>
          <a:srcRect b="0" l="0" r="0" t="0"/>
          <a:stretch/>
        </p:blipFill>
        <p:spPr>
          <a:xfrm>
            <a:off x="144462" y="701675"/>
            <a:ext cx="1908175" cy="1422400"/>
          </a:xfrm>
          <a:prstGeom prst="rect">
            <a:avLst/>
          </a:prstGeom>
          <a:noFill/>
          <a:ln>
            <a:noFill/>
          </a:ln>
        </p:spPr>
      </p:pic>
      <p:pic>
        <p:nvPicPr>
          <p:cNvPr id="387" name="Google Shape;387;p35"/>
          <p:cNvPicPr preferRelativeResize="0"/>
          <p:nvPr/>
        </p:nvPicPr>
        <p:blipFill rotWithShape="1">
          <a:blip r:embed="rId6">
            <a:alphaModFix/>
          </a:blip>
          <a:srcRect b="0" l="0" r="0" t="0"/>
          <a:stretch/>
        </p:blipFill>
        <p:spPr>
          <a:xfrm>
            <a:off x="107950" y="3652837"/>
            <a:ext cx="1939925" cy="568325"/>
          </a:xfrm>
          <a:prstGeom prst="rect">
            <a:avLst/>
          </a:prstGeom>
          <a:noFill/>
          <a:ln>
            <a:noFill/>
          </a:ln>
        </p:spPr>
      </p:pic>
      <p:pic>
        <p:nvPicPr>
          <p:cNvPr id="388" name="Google Shape;388;p35"/>
          <p:cNvPicPr preferRelativeResize="0"/>
          <p:nvPr/>
        </p:nvPicPr>
        <p:blipFill rotWithShape="1">
          <a:blip r:embed="rId7">
            <a:alphaModFix/>
          </a:blip>
          <a:srcRect b="0" l="0" r="0" t="0"/>
          <a:stretch/>
        </p:blipFill>
        <p:spPr>
          <a:xfrm>
            <a:off x="2089150" y="2428875"/>
            <a:ext cx="1704975" cy="1763712"/>
          </a:xfrm>
          <a:prstGeom prst="rect">
            <a:avLst/>
          </a:prstGeom>
          <a:noFill/>
          <a:ln>
            <a:noFill/>
          </a:ln>
        </p:spPr>
      </p:pic>
      <p:pic>
        <p:nvPicPr>
          <p:cNvPr id="389" name="Google Shape;389;p35"/>
          <p:cNvPicPr preferRelativeResize="0"/>
          <p:nvPr/>
        </p:nvPicPr>
        <p:blipFill rotWithShape="1">
          <a:blip r:embed="rId8">
            <a:alphaModFix/>
          </a:blip>
          <a:srcRect b="0" l="0" r="0" t="0"/>
          <a:stretch/>
        </p:blipFill>
        <p:spPr>
          <a:xfrm>
            <a:off x="2130425" y="701675"/>
            <a:ext cx="1651000" cy="1692275"/>
          </a:xfrm>
          <a:prstGeom prst="rect">
            <a:avLst/>
          </a:prstGeom>
          <a:noFill/>
          <a:ln>
            <a:noFill/>
          </a:ln>
        </p:spPr>
      </p:pic>
      <p:sp>
        <p:nvSpPr>
          <p:cNvPr id="390" name="Google Shape;390;p35"/>
          <p:cNvSpPr txBox="1"/>
          <p:nvPr/>
        </p:nvSpPr>
        <p:spPr>
          <a:xfrm>
            <a:off x="4192587" y="2994025"/>
            <a:ext cx="3455987"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CC"/>
              </a:buClr>
              <a:buSzPts val="1800"/>
              <a:buFont typeface="Arial"/>
              <a:buNone/>
            </a:pPr>
            <a:r>
              <a:rPr b="0" i="0" lang="en-US" sz="1800" u="none">
                <a:solidFill>
                  <a:srgbClr val="FFFFCC"/>
                </a:solidFill>
                <a:latin typeface="Arial"/>
                <a:ea typeface="Arial"/>
                <a:cs typeface="Arial"/>
                <a:sym typeface="Arial"/>
              </a:rPr>
              <a:t>Cortical bone E = 17 GPa</a:t>
            </a:r>
            <a:endParaRPr/>
          </a:p>
        </p:txBody>
      </p:sp>
      <p:sp>
        <p:nvSpPr>
          <p:cNvPr id="391" name="Google Shape;391;p35"/>
          <p:cNvSpPr txBox="1"/>
          <p:nvPr/>
        </p:nvSpPr>
        <p:spPr>
          <a:xfrm>
            <a:off x="3335337" y="5610225"/>
            <a:ext cx="5881687"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The FE model contained 221947 number of elements.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29" name="Google Shape;129;p18"/>
          <p:cNvSpPr txBox="1"/>
          <p:nvPr/>
        </p:nvSpPr>
        <p:spPr>
          <a:xfrm>
            <a:off x="2051050" y="328612"/>
            <a:ext cx="5365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cap="none" strike="noStrike">
                <a:solidFill>
                  <a:srgbClr val="FFCC66"/>
                </a:solidFill>
                <a:latin typeface="Arial"/>
                <a:ea typeface="Arial"/>
                <a:cs typeface="Arial"/>
                <a:sym typeface="Arial"/>
              </a:rPr>
              <a:t>Bone Structure and Mechanical Properties</a:t>
            </a:r>
            <a:endParaRPr/>
          </a:p>
        </p:txBody>
      </p:sp>
      <p:sp>
        <p:nvSpPr>
          <p:cNvPr id="130" name="Google Shape;130;p18"/>
          <p:cNvSpPr txBox="1"/>
          <p:nvPr/>
        </p:nvSpPr>
        <p:spPr>
          <a:xfrm>
            <a:off x="611187" y="815975"/>
            <a:ext cx="8186737" cy="2586037"/>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Bone is primarily composed of collagen fibres and small crystals of inorganic bone mineral, hydrated calcium hydroxyapatite, Ca</a:t>
            </a:r>
            <a:r>
              <a:rPr b="0" baseline="-25000" i="0" lang="en-US" sz="1800" u="none" cap="none" strike="noStrike">
                <a:solidFill>
                  <a:srgbClr val="FFFF00"/>
                </a:solidFill>
                <a:latin typeface="Arial"/>
                <a:ea typeface="Arial"/>
                <a:cs typeface="Arial"/>
                <a:sym typeface="Arial"/>
              </a:rPr>
              <a:t>10</a:t>
            </a:r>
            <a:r>
              <a:rPr b="0" i="0" lang="en-US" sz="1800" u="none" cap="none" strike="noStrike">
                <a:solidFill>
                  <a:srgbClr val="FFFF00"/>
                </a:solidFill>
                <a:latin typeface="Arial"/>
                <a:ea typeface="Arial"/>
                <a:cs typeface="Arial"/>
                <a:sym typeface="Arial"/>
              </a:rPr>
              <a:t>(PO</a:t>
            </a:r>
            <a:r>
              <a:rPr b="0" baseline="-25000" i="0" lang="en-US" sz="1800" u="none" cap="none" strike="noStrike">
                <a:solidFill>
                  <a:srgbClr val="FFFF00"/>
                </a:solidFill>
                <a:latin typeface="Arial"/>
                <a:ea typeface="Arial"/>
                <a:cs typeface="Arial"/>
                <a:sym typeface="Arial"/>
              </a:rPr>
              <a:t>4</a:t>
            </a:r>
            <a:r>
              <a:rPr b="0" i="0" lang="en-US" sz="1800" u="none" cap="none" strike="noStrike">
                <a:solidFill>
                  <a:srgbClr val="FFFF00"/>
                </a:solidFill>
                <a:latin typeface="Arial"/>
                <a:ea typeface="Arial"/>
                <a:cs typeface="Arial"/>
                <a:sym typeface="Arial"/>
              </a:rPr>
              <a:t>)</a:t>
            </a:r>
            <a:r>
              <a:rPr b="0" baseline="-25000" i="0" lang="en-US" sz="1800" u="none" cap="none" strike="noStrike">
                <a:solidFill>
                  <a:srgbClr val="FFFF00"/>
                </a:solidFill>
                <a:latin typeface="Arial"/>
                <a:ea typeface="Arial"/>
                <a:cs typeface="Arial"/>
                <a:sym typeface="Arial"/>
              </a:rPr>
              <a:t>6</a:t>
            </a:r>
            <a:r>
              <a:rPr b="0" i="0" lang="en-US" sz="1800" u="none" cap="none" strike="noStrike">
                <a:solidFill>
                  <a:srgbClr val="FFFF00"/>
                </a:solidFill>
                <a:latin typeface="Arial"/>
                <a:ea typeface="Arial"/>
                <a:cs typeface="Arial"/>
                <a:sym typeface="Arial"/>
              </a:rPr>
              <a:t>(OH)</a:t>
            </a:r>
            <a:r>
              <a:rPr b="0" baseline="-25000" i="0" lang="en-US" sz="1800" u="none" cap="none" strike="noStrike">
                <a:solidFill>
                  <a:srgbClr val="FFFF00"/>
                </a:solidFill>
                <a:latin typeface="Arial"/>
                <a:ea typeface="Arial"/>
                <a:cs typeface="Arial"/>
                <a:sym typeface="Arial"/>
              </a:rPr>
              <a:t>2</a:t>
            </a:r>
            <a:endParaRPr b="0" i="0" sz="1800" u="none" cap="none" strike="noStrike">
              <a:solidFill>
                <a:srgbClr val="FFFF00"/>
              </a:solidFill>
              <a:latin typeface="Arial"/>
              <a:ea typeface="Arial"/>
              <a:cs typeface="Arial"/>
              <a:sym typeface="Arial"/>
            </a:endParaRPr>
          </a:p>
          <a:p>
            <a:pPr indent="-285750" lvl="0" marL="28575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The hydroxyapatite (HA) contributes significantly to the stiffness of the cortical bone, while the collagen content determines the ductility.</a:t>
            </a:r>
            <a:endParaRPr/>
          </a:p>
          <a:p>
            <a:pPr indent="-285750" lvl="0" marL="28575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From molecular perspective, bone mimics a true composite material. It consists of 65% mineral (HA), 35% organic matrix (mostly collagen fibres), water, cells and vessels. </a:t>
            </a:r>
            <a:endParaRPr/>
          </a:p>
        </p:txBody>
      </p:sp>
      <p:pic>
        <p:nvPicPr>
          <p:cNvPr descr="https://classconnection.s3.amazonaws.com/436/flashcards/844436/jpg/long_bone1319071915389.jpg" id="131" name="Google Shape;131;p18"/>
          <p:cNvPicPr preferRelativeResize="0"/>
          <p:nvPr/>
        </p:nvPicPr>
        <p:blipFill rotWithShape="1">
          <a:blip r:embed="rId3">
            <a:alphaModFix/>
          </a:blip>
          <a:srcRect b="0" l="0" r="0" t="0"/>
          <a:stretch/>
        </p:blipFill>
        <p:spPr>
          <a:xfrm>
            <a:off x="1835150" y="3421062"/>
            <a:ext cx="5365750" cy="3352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6"/>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397" name="Google Shape;397;p36"/>
          <p:cNvSpPr txBox="1"/>
          <p:nvPr/>
        </p:nvSpPr>
        <p:spPr>
          <a:xfrm>
            <a:off x="2195512" y="296862"/>
            <a:ext cx="5076825"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Applied Loading Conditions</a:t>
            </a:r>
            <a:endParaRPr/>
          </a:p>
        </p:txBody>
      </p:sp>
      <p:sp>
        <p:nvSpPr>
          <p:cNvPr id="398" name="Google Shape;398;p36"/>
          <p:cNvSpPr txBox="1"/>
          <p:nvPr>
            <p:ph idx="1" type="body"/>
          </p:nvPr>
        </p:nvSpPr>
        <p:spPr>
          <a:xfrm>
            <a:off x="695325" y="1412875"/>
            <a:ext cx="4038600" cy="20447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Hip-joint force</a:t>
            </a:r>
            <a:endParaRPr/>
          </a:p>
          <a:p>
            <a:pPr indent="-279400" lvl="0" marL="342900" rtl="0" algn="l">
              <a:lnSpc>
                <a:spcPct val="100000"/>
              </a:lnSpc>
              <a:spcBef>
                <a:spcPts val="200"/>
              </a:spcBef>
              <a:spcAft>
                <a:spcPts val="0"/>
              </a:spcAft>
              <a:buClr>
                <a:schemeClr val="dk1"/>
              </a:buClr>
              <a:buSzPts val="1000"/>
              <a:buFont typeface="Arial"/>
              <a:buNone/>
            </a:pPr>
            <a:r>
              <a:t/>
            </a:r>
            <a:endParaRPr b="0" i="0" sz="1000" u="none">
              <a:solidFill>
                <a:schemeClr val="lt1"/>
              </a:solidFill>
              <a:latin typeface="Arial"/>
              <a:ea typeface="Arial"/>
              <a:cs typeface="Arial"/>
              <a:sym typeface="Arial"/>
            </a:endParaRPr>
          </a:p>
          <a:p>
            <a:pPr indent="-342900" lvl="0" marL="342900" rtl="0" algn="l">
              <a:lnSpc>
                <a:spcPct val="10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Muscle force: 21 muscle forces</a:t>
            </a:r>
            <a:endParaRPr/>
          </a:p>
          <a:p>
            <a:pPr indent="-279400" lvl="0" marL="342900" rtl="0" algn="l">
              <a:lnSpc>
                <a:spcPct val="100000"/>
              </a:lnSpc>
              <a:spcBef>
                <a:spcPts val="200"/>
              </a:spcBef>
              <a:spcAft>
                <a:spcPts val="0"/>
              </a:spcAft>
              <a:buClr>
                <a:schemeClr val="dk1"/>
              </a:buClr>
              <a:buSzPts val="1000"/>
              <a:buFont typeface="Arial"/>
              <a:buNone/>
            </a:pPr>
            <a:r>
              <a:t/>
            </a:r>
            <a:endParaRPr b="0" i="0" sz="1000" u="none">
              <a:solidFill>
                <a:schemeClr val="lt1"/>
              </a:solidFill>
              <a:latin typeface="Arial"/>
              <a:ea typeface="Arial"/>
              <a:cs typeface="Arial"/>
              <a:sym typeface="Arial"/>
            </a:endParaRPr>
          </a:p>
          <a:p>
            <a:pPr indent="-342900" lvl="0" marL="342900" rtl="0" algn="l">
              <a:lnSpc>
                <a:spcPct val="10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Fixed constrains were applied at the </a:t>
            </a:r>
            <a:r>
              <a:rPr b="1" i="0" lang="en-US" sz="1800" u="sng">
                <a:solidFill>
                  <a:schemeClr val="lt1"/>
                </a:solidFill>
                <a:latin typeface="Arial"/>
                <a:ea typeface="Arial"/>
                <a:cs typeface="Arial"/>
                <a:sym typeface="Arial"/>
              </a:rPr>
              <a:t>pubis</a:t>
            </a:r>
            <a:r>
              <a:rPr b="0" i="0" lang="en-US" sz="1800" u="none">
                <a:solidFill>
                  <a:schemeClr val="lt1"/>
                </a:solidFill>
                <a:latin typeface="Arial"/>
                <a:ea typeface="Arial"/>
                <a:cs typeface="Arial"/>
                <a:sym typeface="Arial"/>
              </a:rPr>
              <a:t> and the </a:t>
            </a:r>
            <a:r>
              <a:rPr b="1" i="0" lang="en-US" sz="1800" u="sng">
                <a:solidFill>
                  <a:schemeClr val="lt1"/>
                </a:solidFill>
                <a:latin typeface="Arial"/>
                <a:ea typeface="Arial"/>
                <a:cs typeface="Arial"/>
                <a:sym typeface="Arial"/>
              </a:rPr>
              <a:t>sacroiliac joint</a:t>
            </a:r>
            <a:r>
              <a:rPr b="0" i="0" lang="en-US" sz="1800" u="none">
                <a:solidFill>
                  <a:schemeClr val="lt1"/>
                </a:solidFill>
                <a:latin typeface="Arial"/>
                <a:ea typeface="Arial"/>
                <a:cs typeface="Arial"/>
                <a:sym typeface="Arial"/>
              </a:rPr>
              <a:t> </a:t>
            </a:r>
            <a:endParaRPr/>
          </a:p>
        </p:txBody>
      </p:sp>
      <p:sp>
        <p:nvSpPr>
          <p:cNvPr id="399" name="Google Shape;399;p36"/>
          <p:cNvSpPr txBox="1"/>
          <p:nvPr/>
        </p:nvSpPr>
        <p:spPr>
          <a:xfrm>
            <a:off x="1474787" y="6092825"/>
            <a:ext cx="6445250" cy="588962"/>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References: Dostal and Andrews (1981).; Dalstra and Huiskes</a:t>
            </a:r>
            <a:r>
              <a:rPr b="0" i="1" lang="en-US" sz="1400" u="none">
                <a:solidFill>
                  <a:schemeClr val="accent1"/>
                </a:solidFill>
                <a:latin typeface="Arial"/>
                <a:ea typeface="Arial"/>
                <a:cs typeface="Arial"/>
                <a:sym typeface="Arial"/>
              </a:rPr>
              <a:t> </a:t>
            </a:r>
            <a:r>
              <a:rPr b="0" i="0" lang="en-US" sz="1400" u="none">
                <a:solidFill>
                  <a:schemeClr val="accent1"/>
                </a:solidFill>
                <a:latin typeface="Arial"/>
                <a:ea typeface="Arial"/>
                <a:cs typeface="Arial"/>
                <a:sym typeface="Arial"/>
              </a:rPr>
              <a:t>(1995).; Crowninshield and Brand (1981); Bergmann </a:t>
            </a:r>
            <a:r>
              <a:rPr b="0" i="1" lang="en-US" sz="1400" u="none">
                <a:solidFill>
                  <a:schemeClr val="accent1"/>
                </a:solidFill>
                <a:latin typeface="Arial"/>
                <a:ea typeface="Arial"/>
                <a:cs typeface="Arial"/>
                <a:sym typeface="Arial"/>
              </a:rPr>
              <a:t>et al.</a:t>
            </a:r>
            <a:r>
              <a:rPr b="0" i="0" lang="en-US" sz="1400" u="none">
                <a:solidFill>
                  <a:schemeClr val="accent1"/>
                </a:solidFill>
                <a:latin typeface="Arial"/>
                <a:ea typeface="Arial"/>
                <a:cs typeface="Arial"/>
                <a:sym typeface="Arial"/>
              </a:rPr>
              <a:t> (1990)</a:t>
            </a:r>
            <a:r>
              <a:rPr b="0" i="0" lang="en-US" sz="1800" u="none">
                <a:solidFill>
                  <a:schemeClr val="accent1"/>
                </a:solidFill>
                <a:latin typeface="Arial"/>
                <a:ea typeface="Arial"/>
                <a:cs typeface="Arial"/>
                <a:sym typeface="Arial"/>
              </a:rPr>
              <a:t> </a:t>
            </a:r>
            <a:endParaRPr/>
          </a:p>
        </p:txBody>
      </p:sp>
      <p:sp>
        <p:nvSpPr>
          <p:cNvPr id="400" name="Google Shape;400;p36"/>
          <p:cNvSpPr txBox="1"/>
          <p:nvPr/>
        </p:nvSpPr>
        <p:spPr>
          <a:xfrm>
            <a:off x="323850" y="836612"/>
            <a:ext cx="8569325" cy="3968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0" i="0" lang="en-US" sz="2000" u="none">
                <a:solidFill>
                  <a:schemeClr val="lt1"/>
                </a:solidFill>
                <a:latin typeface="Arial"/>
                <a:ea typeface="Arial"/>
                <a:cs typeface="Arial"/>
                <a:sym typeface="Arial"/>
              </a:rPr>
              <a:t>Applied loading conditions include eight phases of a normal walking cycle</a:t>
            </a:r>
            <a:endParaRPr/>
          </a:p>
        </p:txBody>
      </p:sp>
      <p:pic>
        <p:nvPicPr>
          <p:cNvPr id="401" name="Google Shape;401;p36"/>
          <p:cNvPicPr preferRelativeResize="0"/>
          <p:nvPr>
            <p:ph idx="1" type="body"/>
          </p:nvPr>
        </p:nvPicPr>
        <p:blipFill rotWithShape="1">
          <a:blip r:embed="rId3">
            <a:alphaModFix/>
          </a:blip>
          <a:srcRect b="0" l="0" r="0" t="0"/>
          <a:stretch/>
        </p:blipFill>
        <p:spPr>
          <a:xfrm>
            <a:off x="5219700" y="1520825"/>
            <a:ext cx="3276600" cy="3776662"/>
          </a:xfrm>
          <a:prstGeom prst="rect">
            <a:avLst/>
          </a:prstGeom>
          <a:noFill/>
          <a:ln>
            <a:noFill/>
          </a:ln>
        </p:spPr>
      </p:pic>
      <p:pic>
        <p:nvPicPr>
          <p:cNvPr id="402" name="Google Shape;402;p36"/>
          <p:cNvPicPr preferRelativeResize="0"/>
          <p:nvPr/>
        </p:nvPicPr>
        <p:blipFill rotWithShape="1">
          <a:blip r:embed="rId4">
            <a:alphaModFix/>
          </a:blip>
          <a:srcRect b="0" l="0" r="0" t="0"/>
          <a:stretch/>
        </p:blipFill>
        <p:spPr>
          <a:xfrm>
            <a:off x="560387" y="3217862"/>
            <a:ext cx="4249737" cy="2960687"/>
          </a:xfrm>
          <a:prstGeom prst="rect">
            <a:avLst/>
          </a:prstGeom>
          <a:noFill/>
          <a:ln>
            <a:noFill/>
          </a:ln>
        </p:spPr>
      </p:pic>
      <p:sp>
        <p:nvSpPr>
          <p:cNvPr id="403" name="Google Shape;403;p36"/>
          <p:cNvSpPr/>
          <p:nvPr/>
        </p:nvSpPr>
        <p:spPr>
          <a:xfrm>
            <a:off x="1601787" y="3582987"/>
            <a:ext cx="144462" cy="14446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404" name="Google Shape;404;p36"/>
          <p:cNvSpPr/>
          <p:nvPr/>
        </p:nvSpPr>
        <p:spPr>
          <a:xfrm>
            <a:off x="2859087" y="4225925"/>
            <a:ext cx="144462" cy="144462"/>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405" name="Google Shape;405;p36"/>
          <p:cNvCxnSpPr/>
          <p:nvPr/>
        </p:nvCxnSpPr>
        <p:spPr>
          <a:xfrm flipH="1">
            <a:off x="1649412" y="3217862"/>
            <a:ext cx="26987" cy="2376487"/>
          </a:xfrm>
          <a:prstGeom prst="straightConnector1">
            <a:avLst/>
          </a:prstGeom>
          <a:noFill/>
          <a:ln cap="flat" cmpd="sng" w="9525">
            <a:solidFill>
              <a:schemeClr val="dk1"/>
            </a:solidFill>
            <a:prstDash val="solid"/>
            <a:miter lim="800000"/>
            <a:headEnd len="med" w="med" type="none"/>
            <a:tailEnd len="med" w="med" type="none"/>
          </a:ln>
        </p:spPr>
      </p:cxnSp>
      <p:cxnSp>
        <p:nvCxnSpPr>
          <p:cNvPr id="406" name="Google Shape;406;p36"/>
          <p:cNvCxnSpPr/>
          <p:nvPr/>
        </p:nvCxnSpPr>
        <p:spPr>
          <a:xfrm>
            <a:off x="1308100" y="3205162"/>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407" name="Google Shape;407;p36"/>
          <p:cNvCxnSpPr/>
          <p:nvPr/>
        </p:nvCxnSpPr>
        <p:spPr>
          <a:xfrm>
            <a:off x="2395537" y="3209925"/>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408" name="Google Shape;408;p36"/>
          <p:cNvCxnSpPr/>
          <p:nvPr/>
        </p:nvCxnSpPr>
        <p:spPr>
          <a:xfrm>
            <a:off x="2833687" y="3213100"/>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409" name="Google Shape;409;p36"/>
          <p:cNvCxnSpPr/>
          <p:nvPr/>
        </p:nvCxnSpPr>
        <p:spPr>
          <a:xfrm>
            <a:off x="2932112" y="3213100"/>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410" name="Google Shape;410;p36"/>
          <p:cNvCxnSpPr/>
          <p:nvPr/>
        </p:nvCxnSpPr>
        <p:spPr>
          <a:xfrm>
            <a:off x="4052887" y="3217862"/>
            <a:ext cx="0" cy="2374900"/>
          </a:xfrm>
          <a:prstGeom prst="straightConnector1">
            <a:avLst/>
          </a:prstGeom>
          <a:noFill/>
          <a:ln cap="flat" cmpd="sng" w="9525">
            <a:solidFill>
              <a:schemeClr val="dk1"/>
            </a:solidFill>
            <a:prstDash val="solid"/>
            <a:miter lim="800000"/>
            <a:headEnd len="med" w="med" type="none"/>
            <a:tailEnd len="med" w="med" type="none"/>
          </a:ln>
        </p:spPr>
      </p:cxnSp>
      <p:cxnSp>
        <p:nvCxnSpPr>
          <p:cNvPr id="411" name="Google Shape;411;p36"/>
          <p:cNvCxnSpPr/>
          <p:nvPr/>
        </p:nvCxnSpPr>
        <p:spPr>
          <a:xfrm>
            <a:off x="4419600" y="3216275"/>
            <a:ext cx="0" cy="237490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7"/>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417" name="Google Shape;417;p37"/>
          <p:cNvSpPr txBox="1"/>
          <p:nvPr/>
        </p:nvSpPr>
        <p:spPr>
          <a:xfrm>
            <a:off x="431800" y="152400"/>
            <a:ext cx="84963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0" i="0" lang="en-US" sz="2400" u="none">
                <a:solidFill>
                  <a:srgbClr val="FFCC66"/>
                </a:solidFill>
                <a:latin typeface="Arial"/>
                <a:ea typeface="Arial"/>
                <a:cs typeface="Arial"/>
                <a:sym typeface="Arial"/>
              </a:rPr>
              <a:t>Principal Stress Distributions Across the Hemi-pelvis</a:t>
            </a:r>
            <a:endParaRPr/>
          </a:p>
        </p:txBody>
      </p:sp>
      <p:sp>
        <p:nvSpPr>
          <p:cNvPr id="418" name="Google Shape;418;p37"/>
          <p:cNvSpPr txBox="1"/>
          <p:nvPr/>
        </p:nvSpPr>
        <p:spPr>
          <a:xfrm>
            <a:off x="7740650" y="5673725"/>
            <a:ext cx="12588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Stress (MPa)</a:t>
            </a:r>
            <a:endParaRPr/>
          </a:p>
        </p:txBody>
      </p:sp>
      <p:pic>
        <p:nvPicPr>
          <p:cNvPr descr="3rd princ-lat" id="419" name="Google Shape;419;p37"/>
          <p:cNvPicPr preferRelativeResize="0"/>
          <p:nvPr/>
        </p:nvPicPr>
        <p:blipFill rotWithShape="1">
          <a:blip r:embed="rId3">
            <a:alphaModFix/>
          </a:blip>
          <a:srcRect b="0" l="0" r="0" t="0"/>
          <a:stretch/>
        </p:blipFill>
        <p:spPr>
          <a:xfrm>
            <a:off x="3833812" y="3608387"/>
            <a:ext cx="1687512" cy="2673350"/>
          </a:xfrm>
          <a:prstGeom prst="rect">
            <a:avLst/>
          </a:prstGeom>
          <a:noFill/>
          <a:ln>
            <a:noFill/>
          </a:ln>
        </p:spPr>
      </p:pic>
      <p:pic>
        <p:nvPicPr>
          <p:cNvPr descr="3rd princ-med" id="420" name="Google Shape;420;p37"/>
          <p:cNvPicPr preferRelativeResize="0"/>
          <p:nvPr/>
        </p:nvPicPr>
        <p:blipFill rotWithShape="1">
          <a:blip r:embed="rId4">
            <a:alphaModFix/>
          </a:blip>
          <a:srcRect b="0" l="0" r="0" t="0"/>
          <a:stretch/>
        </p:blipFill>
        <p:spPr>
          <a:xfrm>
            <a:off x="5592762" y="3617912"/>
            <a:ext cx="2057400" cy="2657475"/>
          </a:xfrm>
          <a:prstGeom prst="rect">
            <a:avLst/>
          </a:prstGeom>
          <a:noFill/>
          <a:ln>
            <a:noFill/>
          </a:ln>
        </p:spPr>
      </p:pic>
      <p:pic>
        <p:nvPicPr>
          <p:cNvPr descr="natural_1st princ-lat" id="421" name="Google Shape;421;p37"/>
          <p:cNvPicPr preferRelativeResize="0"/>
          <p:nvPr/>
        </p:nvPicPr>
        <p:blipFill rotWithShape="1">
          <a:blip r:embed="rId5">
            <a:alphaModFix/>
          </a:blip>
          <a:srcRect b="0" l="0" r="0" t="0"/>
          <a:stretch/>
        </p:blipFill>
        <p:spPr>
          <a:xfrm>
            <a:off x="449262" y="787400"/>
            <a:ext cx="1762125" cy="2678112"/>
          </a:xfrm>
          <a:prstGeom prst="rect">
            <a:avLst/>
          </a:prstGeom>
          <a:noFill/>
          <a:ln>
            <a:noFill/>
          </a:ln>
        </p:spPr>
      </p:pic>
      <p:pic>
        <p:nvPicPr>
          <p:cNvPr descr="natural_1st_princ-med" id="422" name="Google Shape;422;p37"/>
          <p:cNvPicPr preferRelativeResize="0"/>
          <p:nvPr/>
        </p:nvPicPr>
        <p:blipFill rotWithShape="1">
          <a:blip r:embed="rId6">
            <a:alphaModFix/>
          </a:blip>
          <a:srcRect b="0" l="0" r="0" t="0"/>
          <a:stretch/>
        </p:blipFill>
        <p:spPr>
          <a:xfrm>
            <a:off x="2284412" y="787400"/>
            <a:ext cx="2052637" cy="2678112"/>
          </a:xfrm>
          <a:prstGeom prst="rect">
            <a:avLst/>
          </a:prstGeom>
          <a:noFill/>
          <a:ln>
            <a:noFill/>
          </a:ln>
        </p:spPr>
      </p:pic>
      <p:sp>
        <p:nvSpPr>
          <p:cNvPr id="423" name="Google Shape;423;p37"/>
          <p:cNvSpPr txBox="1"/>
          <p:nvPr/>
        </p:nvSpPr>
        <p:spPr>
          <a:xfrm>
            <a:off x="4392612" y="2852737"/>
            <a:ext cx="1258887"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US" sz="1400" u="none">
                <a:solidFill>
                  <a:schemeClr val="lt1"/>
                </a:solidFill>
                <a:latin typeface="Arial"/>
                <a:ea typeface="Arial"/>
                <a:cs typeface="Arial"/>
                <a:sym typeface="Arial"/>
              </a:rPr>
              <a:t>Stress (MPa)</a:t>
            </a:r>
            <a:endParaRPr/>
          </a:p>
        </p:txBody>
      </p:sp>
      <p:sp>
        <p:nvSpPr>
          <p:cNvPr id="424" name="Google Shape;424;p37"/>
          <p:cNvSpPr txBox="1"/>
          <p:nvPr/>
        </p:nvSpPr>
        <p:spPr>
          <a:xfrm>
            <a:off x="5832475" y="800100"/>
            <a:ext cx="3095625" cy="923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Load case 2: Beginning right single support (max hip-joint reaction force).</a:t>
            </a:r>
            <a:endParaRPr/>
          </a:p>
        </p:txBody>
      </p:sp>
      <p:pic>
        <p:nvPicPr>
          <p:cNvPr id="425" name="Google Shape;425;p37"/>
          <p:cNvPicPr preferRelativeResize="0"/>
          <p:nvPr>
            <p:ph idx="1" type="body"/>
          </p:nvPr>
        </p:nvPicPr>
        <p:blipFill rotWithShape="1">
          <a:blip r:embed="rId7">
            <a:alphaModFix/>
          </a:blip>
          <a:srcRect b="0" l="0" r="1022" t="0"/>
          <a:stretch/>
        </p:blipFill>
        <p:spPr>
          <a:xfrm>
            <a:off x="449262" y="4149725"/>
            <a:ext cx="2938462" cy="1893887"/>
          </a:xfrm>
          <a:prstGeom prst="rect">
            <a:avLst/>
          </a:prstGeom>
          <a:noFill/>
          <a:ln>
            <a:noFill/>
          </a:ln>
        </p:spPr>
      </p:pic>
      <p:sp>
        <p:nvSpPr>
          <p:cNvPr id="426" name="Google Shape;426;p37"/>
          <p:cNvSpPr/>
          <p:nvPr/>
        </p:nvSpPr>
        <p:spPr>
          <a:xfrm>
            <a:off x="1176337" y="4384675"/>
            <a:ext cx="101600" cy="92075"/>
          </a:xfrm>
          <a:prstGeom prst="ellipse">
            <a:avLst/>
          </a:prstGeom>
          <a:solidFill>
            <a:srgbClr val="FF0000"/>
          </a:solidFill>
          <a:ln cap="flat" cmpd="sng" w="95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427" name="Google Shape;427;p37"/>
          <p:cNvCxnSpPr/>
          <p:nvPr/>
        </p:nvCxnSpPr>
        <p:spPr>
          <a:xfrm flipH="1">
            <a:off x="1209675" y="4149725"/>
            <a:ext cx="19050" cy="1520825"/>
          </a:xfrm>
          <a:prstGeom prst="straightConnector1">
            <a:avLst/>
          </a:prstGeom>
          <a:noFill/>
          <a:ln cap="flat" cmpd="sng" w="9525">
            <a:solidFill>
              <a:schemeClr val="dk1"/>
            </a:solidFill>
            <a:prstDash val="solid"/>
            <a:miter lim="800000"/>
            <a:headEnd len="med" w="med" type="none"/>
            <a:tailEnd len="med" w="med" type="none"/>
          </a:ln>
        </p:spPr>
      </p:cxnSp>
      <p:cxnSp>
        <p:nvCxnSpPr>
          <p:cNvPr id="428" name="Google Shape;428;p37"/>
          <p:cNvCxnSpPr/>
          <p:nvPr/>
        </p:nvCxnSpPr>
        <p:spPr>
          <a:xfrm>
            <a:off x="971550" y="414178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29" name="Google Shape;429;p37"/>
          <p:cNvCxnSpPr/>
          <p:nvPr/>
        </p:nvCxnSpPr>
        <p:spPr>
          <a:xfrm>
            <a:off x="1730375" y="4144962"/>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30" name="Google Shape;430;p37"/>
          <p:cNvCxnSpPr/>
          <p:nvPr/>
        </p:nvCxnSpPr>
        <p:spPr>
          <a:xfrm>
            <a:off x="2036762" y="414813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31" name="Google Shape;431;p37"/>
          <p:cNvCxnSpPr/>
          <p:nvPr/>
        </p:nvCxnSpPr>
        <p:spPr>
          <a:xfrm>
            <a:off x="2105025" y="4148137"/>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32" name="Google Shape;432;p37"/>
          <p:cNvCxnSpPr/>
          <p:nvPr/>
        </p:nvCxnSpPr>
        <p:spPr>
          <a:xfrm>
            <a:off x="2862262" y="4149725"/>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33" name="Google Shape;433;p37"/>
          <p:cNvCxnSpPr/>
          <p:nvPr/>
        </p:nvCxnSpPr>
        <p:spPr>
          <a:xfrm>
            <a:off x="3144837" y="4149725"/>
            <a:ext cx="0" cy="1519237"/>
          </a:xfrm>
          <a:prstGeom prst="straightConnector1">
            <a:avLst/>
          </a:prstGeom>
          <a:noFill/>
          <a:ln cap="flat" cmpd="sng" w="9525">
            <a:solidFill>
              <a:schemeClr val="dk1"/>
            </a:solidFill>
            <a:prstDash val="solid"/>
            <a:miter lim="800000"/>
            <a:headEnd len="med" w="med" type="none"/>
            <a:tailEnd len="med" w="med" type="none"/>
          </a:ln>
        </p:spPr>
      </p:cxnSp>
      <p:cxnSp>
        <p:nvCxnSpPr>
          <p:cNvPr id="434" name="Google Shape;434;p37"/>
          <p:cNvCxnSpPr/>
          <p:nvPr/>
        </p:nvCxnSpPr>
        <p:spPr>
          <a:xfrm>
            <a:off x="2335212" y="4151312"/>
            <a:ext cx="0" cy="1519237"/>
          </a:xfrm>
          <a:prstGeom prst="straightConnector1">
            <a:avLst/>
          </a:prstGeom>
          <a:noFill/>
          <a:ln cap="flat" cmpd="sng" w="9525">
            <a:solidFill>
              <a:schemeClr val="dk1"/>
            </a:solidFill>
            <a:prstDash val="solid"/>
            <a:miter lim="800000"/>
            <a:headEnd len="med" w="med" type="none"/>
            <a:tailEnd len="med" w="med" type="none"/>
          </a:ln>
        </p:spPr>
      </p:cxnSp>
      <p:pic>
        <p:nvPicPr>
          <p:cNvPr id="435" name="Google Shape;435;p37"/>
          <p:cNvPicPr preferRelativeResize="0"/>
          <p:nvPr/>
        </p:nvPicPr>
        <p:blipFill rotWithShape="1">
          <a:blip r:embed="rId8">
            <a:alphaModFix/>
          </a:blip>
          <a:srcRect b="0" l="0" r="0" t="0"/>
          <a:stretch/>
        </p:blipFill>
        <p:spPr>
          <a:xfrm>
            <a:off x="4600575" y="1338262"/>
            <a:ext cx="800100" cy="1514475"/>
          </a:xfrm>
          <a:prstGeom prst="rect">
            <a:avLst/>
          </a:prstGeom>
          <a:noFill/>
          <a:ln>
            <a:noFill/>
          </a:ln>
        </p:spPr>
      </p:pic>
      <p:pic>
        <p:nvPicPr>
          <p:cNvPr id="436" name="Google Shape;436;p37"/>
          <p:cNvPicPr preferRelativeResize="0"/>
          <p:nvPr/>
        </p:nvPicPr>
        <p:blipFill rotWithShape="1">
          <a:blip r:embed="rId9">
            <a:alphaModFix/>
          </a:blip>
          <a:srcRect b="0" l="0" r="0" t="0"/>
          <a:stretch/>
        </p:blipFill>
        <p:spPr>
          <a:xfrm>
            <a:off x="7961312" y="4186237"/>
            <a:ext cx="819150" cy="1428750"/>
          </a:xfrm>
          <a:prstGeom prst="rect">
            <a:avLst/>
          </a:prstGeom>
          <a:noFill/>
          <a:ln>
            <a:noFill/>
          </a:ln>
        </p:spPr>
      </p:pic>
      <p:sp>
        <p:nvSpPr>
          <p:cNvPr id="437" name="Google Shape;437;p37"/>
          <p:cNvSpPr txBox="1"/>
          <p:nvPr/>
        </p:nvSpPr>
        <p:spPr>
          <a:xfrm>
            <a:off x="1116012" y="6345237"/>
            <a:ext cx="6845300" cy="3381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500"/>
              <a:buFont typeface="Arial"/>
              <a:buNone/>
            </a:pPr>
            <a:r>
              <a:rPr b="0" i="1" lang="en-US" sz="1500" u="none">
                <a:solidFill>
                  <a:srgbClr val="FFFFFF"/>
                </a:solidFill>
                <a:latin typeface="Arial"/>
                <a:ea typeface="Arial"/>
                <a:cs typeface="Arial"/>
                <a:sym typeface="Arial"/>
              </a:rPr>
              <a:t>Ghosh et al. (2013), Comp Meth Biomech Biomed Engg, </a:t>
            </a:r>
            <a:r>
              <a:rPr b="0" i="0" lang="en-US" sz="1600" u="none">
                <a:solidFill>
                  <a:srgbClr val="FFFFFF"/>
                </a:solidFill>
                <a:latin typeface="Arial Narrow"/>
                <a:ea typeface="Arial Narrow"/>
                <a:cs typeface="Arial Narrow"/>
                <a:sym typeface="Arial Narrow"/>
              </a:rPr>
              <a:t>18(7), 697-710.</a:t>
            </a:r>
            <a:r>
              <a:rPr b="0" i="1" lang="en-US" sz="1500" u="none">
                <a:solidFill>
                  <a:srgbClr val="FFFFFF"/>
                </a:solidFill>
                <a:latin typeface="Arial"/>
                <a:ea typeface="Arial"/>
                <a:cs typeface="Arial"/>
                <a:sym typeface="Arial"/>
              </a:rPr>
              <a:t> </a:t>
            </a:r>
            <a:endParaRPr/>
          </a:p>
        </p:txBody>
      </p:sp>
      <p:sp>
        <p:nvSpPr>
          <p:cNvPr id="438" name="Google Shape;438;p37"/>
          <p:cNvSpPr txBox="1"/>
          <p:nvPr/>
        </p:nvSpPr>
        <p:spPr>
          <a:xfrm>
            <a:off x="1098550" y="3579812"/>
            <a:ext cx="176371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First Principal</a:t>
            </a:r>
            <a:endParaRPr/>
          </a:p>
        </p:txBody>
      </p:sp>
      <p:sp>
        <p:nvSpPr>
          <p:cNvPr id="439" name="Google Shape;439;p37"/>
          <p:cNvSpPr txBox="1"/>
          <p:nvPr/>
        </p:nvSpPr>
        <p:spPr>
          <a:xfrm>
            <a:off x="6497637" y="3181350"/>
            <a:ext cx="1765300"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Third Principal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38"/>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445" name="Google Shape;445;p38"/>
          <p:cNvSpPr txBox="1"/>
          <p:nvPr/>
        </p:nvSpPr>
        <p:spPr>
          <a:xfrm>
            <a:off x="684212" y="122237"/>
            <a:ext cx="7920037" cy="431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200"/>
              <a:buFont typeface="Arial"/>
              <a:buNone/>
            </a:pPr>
            <a:r>
              <a:rPr b="1" i="0" lang="en-US" sz="2200" u="none">
                <a:solidFill>
                  <a:srgbClr val="FFCC66"/>
                </a:solidFill>
                <a:latin typeface="Arial"/>
                <a:ea typeface="Arial"/>
                <a:cs typeface="Arial"/>
                <a:sym typeface="Arial"/>
              </a:rPr>
              <a:t>Stress (von Mises) Distributions after Implantation</a:t>
            </a:r>
            <a:endParaRPr/>
          </a:p>
        </p:txBody>
      </p:sp>
      <p:pic>
        <p:nvPicPr>
          <p:cNvPr descr="legend" id="446" name="Google Shape;446;p38"/>
          <p:cNvPicPr preferRelativeResize="0"/>
          <p:nvPr>
            <p:ph idx="1" type="body"/>
          </p:nvPr>
        </p:nvPicPr>
        <p:blipFill rotWithShape="1">
          <a:blip r:embed="rId3">
            <a:alphaModFix/>
          </a:blip>
          <a:srcRect b="0" l="0" r="0" t="0"/>
          <a:stretch/>
        </p:blipFill>
        <p:spPr>
          <a:xfrm>
            <a:off x="3527425" y="4659312"/>
            <a:ext cx="866775" cy="1628775"/>
          </a:xfrm>
          <a:prstGeom prst="rect">
            <a:avLst/>
          </a:prstGeom>
          <a:noFill/>
          <a:ln>
            <a:noFill/>
          </a:ln>
        </p:spPr>
      </p:pic>
      <p:sp>
        <p:nvSpPr>
          <p:cNvPr id="447" name="Google Shape;447;p38"/>
          <p:cNvSpPr txBox="1"/>
          <p:nvPr/>
        </p:nvSpPr>
        <p:spPr>
          <a:xfrm>
            <a:off x="6732587" y="2884487"/>
            <a:ext cx="166052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Full model</a:t>
            </a:r>
            <a:endParaRPr/>
          </a:p>
        </p:txBody>
      </p:sp>
      <p:sp>
        <p:nvSpPr>
          <p:cNvPr id="448" name="Google Shape;448;p38"/>
          <p:cNvSpPr txBox="1"/>
          <p:nvPr/>
        </p:nvSpPr>
        <p:spPr>
          <a:xfrm>
            <a:off x="7059612" y="5741987"/>
            <a:ext cx="190817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Submodel</a:t>
            </a:r>
            <a:endParaRPr/>
          </a:p>
        </p:txBody>
      </p:sp>
      <p:sp>
        <p:nvSpPr>
          <p:cNvPr id="449" name="Google Shape;449;p38"/>
          <p:cNvSpPr txBox="1"/>
          <p:nvPr/>
        </p:nvSpPr>
        <p:spPr>
          <a:xfrm>
            <a:off x="3249612" y="6364287"/>
            <a:ext cx="1331912" cy="304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Stress (MPa)</a:t>
            </a:r>
            <a:endParaRPr/>
          </a:p>
        </p:txBody>
      </p:sp>
      <p:grpSp>
        <p:nvGrpSpPr>
          <p:cNvPr id="450" name="Google Shape;450;p38"/>
          <p:cNvGrpSpPr/>
          <p:nvPr/>
        </p:nvGrpSpPr>
        <p:grpSpPr>
          <a:xfrm>
            <a:off x="4824412" y="2865437"/>
            <a:ext cx="4211638" cy="3551237"/>
            <a:chOff x="1058862" y="1600200"/>
            <a:chExt cx="5745163" cy="4525962"/>
          </a:xfrm>
        </p:grpSpPr>
        <p:pic>
          <p:nvPicPr>
            <p:cNvPr descr="zimmer_stress" id="451" name="Google Shape;451;p38"/>
            <p:cNvPicPr preferRelativeResize="0"/>
            <p:nvPr/>
          </p:nvPicPr>
          <p:blipFill rotWithShape="1">
            <a:blip r:embed="rId4">
              <a:alphaModFix/>
            </a:blip>
            <a:srcRect b="0" l="0" r="0" t="0"/>
            <a:stretch/>
          </p:blipFill>
          <p:spPr>
            <a:xfrm>
              <a:off x="1058862" y="1600200"/>
              <a:ext cx="2900362" cy="4525962"/>
            </a:xfrm>
            <a:prstGeom prst="rect">
              <a:avLst/>
            </a:prstGeom>
            <a:noFill/>
            <a:ln>
              <a:noFill/>
            </a:ln>
          </p:spPr>
        </p:pic>
        <p:pic>
          <p:nvPicPr>
            <p:cNvPr descr="zimmer_submod_stress" id="452" name="Google Shape;452;p38"/>
            <p:cNvPicPr preferRelativeResize="0"/>
            <p:nvPr/>
          </p:nvPicPr>
          <p:blipFill rotWithShape="1">
            <a:blip r:embed="rId5">
              <a:alphaModFix/>
            </a:blip>
            <a:srcRect b="0" l="0" r="0" t="0"/>
            <a:stretch/>
          </p:blipFill>
          <p:spPr>
            <a:xfrm>
              <a:off x="4016375" y="2719387"/>
              <a:ext cx="2787650" cy="2185987"/>
            </a:xfrm>
            <a:prstGeom prst="rect">
              <a:avLst/>
            </a:prstGeom>
            <a:noFill/>
            <a:ln>
              <a:noFill/>
            </a:ln>
          </p:spPr>
        </p:pic>
        <p:sp>
          <p:nvSpPr>
            <p:cNvPr id="453" name="Google Shape;453;p38"/>
            <p:cNvSpPr txBox="1"/>
            <p:nvPr/>
          </p:nvSpPr>
          <p:spPr>
            <a:xfrm>
              <a:off x="1196975" y="3429000"/>
              <a:ext cx="2436812" cy="1849437"/>
            </a:xfrm>
            <a:prstGeom prst="rect">
              <a:avLst/>
            </a:prstGeom>
            <a:noFill/>
            <a:ln cap="flat" cmpd="sng" w="1587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9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454" name="Google Shape;454;p38"/>
            <p:cNvCxnSpPr/>
            <p:nvPr/>
          </p:nvCxnSpPr>
          <p:spPr>
            <a:xfrm flipH="1" rot="10800000">
              <a:off x="3635375" y="4914900"/>
              <a:ext cx="3168650" cy="360362"/>
            </a:xfrm>
            <a:prstGeom prst="straightConnector1">
              <a:avLst/>
            </a:prstGeom>
            <a:noFill/>
            <a:ln cap="flat" cmpd="sng" w="15875">
              <a:solidFill>
                <a:schemeClr val="dk1"/>
              </a:solidFill>
              <a:prstDash val="solid"/>
              <a:miter lim="800000"/>
              <a:headEnd len="med" w="med" type="none"/>
              <a:tailEnd len="lg" w="lg" type="triangle"/>
            </a:ln>
          </p:spPr>
        </p:cxnSp>
        <p:cxnSp>
          <p:nvCxnSpPr>
            <p:cNvPr id="455" name="Google Shape;455;p38"/>
            <p:cNvCxnSpPr/>
            <p:nvPr/>
          </p:nvCxnSpPr>
          <p:spPr>
            <a:xfrm flipH="1" rot="10800000">
              <a:off x="1187450" y="4905375"/>
              <a:ext cx="2844800" cy="360362"/>
            </a:xfrm>
            <a:prstGeom prst="straightConnector1">
              <a:avLst/>
            </a:prstGeom>
            <a:noFill/>
            <a:ln cap="flat" cmpd="sng" w="15875">
              <a:solidFill>
                <a:schemeClr val="dk1"/>
              </a:solidFill>
              <a:prstDash val="solid"/>
              <a:miter lim="800000"/>
              <a:headEnd len="med" w="med" type="none"/>
              <a:tailEnd len="lg" w="lg" type="triangle"/>
            </a:ln>
          </p:spPr>
        </p:cxnSp>
        <p:cxnSp>
          <p:nvCxnSpPr>
            <p:cNvPr id="456" name="Google Shape;456;p38"/>
            <p:cNvCxnSpPr/>
            <p:nvPr/>
          </p:nvCxnSpPr>
          <p:spPr>
            <a:xfrm flipH="1" rot="10800000">
              <a:off x="3635375" y="2744787"/>
              <a:ext cx="3168650" cy="684212"/>
            </a:xfrm>
            <a:prstGeom prst="straightConnector1">
              <a:avLst/>
            </a:prstGeom>
            <a:noFill/>
            <a:ln cap="flat" cmpd="sng" w="15875">
              <a:solidFill>
                <a:schemeClr val="dk1"/>
              </a:solidFill>
              <a:prstDash val="solid"/>
              <a:miter lim="800000"/>
              <a:headEnd len="med" w="med" type="none"/>
              <a:tailEnd len="lg" w="lg" type="triangle"/>
            </a:ln>
          </p:spPr>
        </p:cxnSp>
        <p:cxnSp>
          <p:nvCxnSpPr>
            <p:cNvPr id="457" name="Google Shape;457;p38"/>
            <p:cNvCxnSpPr/>
            <p:nvPr/>
          </p:nvCxnSpPr>
          <p:spPr>
            <a:xfrm flipH="1" rot="10800000">
              <a:off x="1187450" y="2708275"/>
              <a:ext cx="2844800" cy="720725"/>
            </a:xfrm>
            <a:prstGeom prst="straightConnector1">
              <a:avLst/>
            </a:prstGeom>
            <a:noFill/>
            <a:ln cap="flat" cmpd="sng" w="15875">
              <a:solidFill>
                <a:schemeClr val="dk1"/>
              </a:solidFill>
              <a:prstDash val="solid"/>
              <a:miter lim="800000"/>
              <a:headEnd len="med" w="med" type="none"/>
              <a:tailEnd len="lg" w="lg" type="triangle"/>
            </a:ln>
          </p:spPr>
        </p:cxnSp>
      </p:grpSp>
      <p:grpSp>
        <p:nvGrpSpPr>
          <p:cNvPr id="458" name="Google Shape;458;p38"/>
          <p:cNvGrpSpPr/>
          <p:nvPr/>
        </p:nvGrpSpPr>
        <p:grpSpPr>
          <a:xfrm>
            <a:off x="85725" y="649287"/>
            <a:ext cx="4605337" cy="2887662"/>
            <a:chOff x="0" y="0"/>
            <a:chExt cx="2147483647" cy="2147483647"/>
          </a:xfrm>
        </p:grpSpPr>
        <p:sp>
          <p:nvSpPr>
            <p:cNvPr id="459" name="Google Shape;459;p38"/>
            <p:cNvSpPr txBox="1"/>
            <p:nvPr/>
          </p:nvSpPr>
          <p:spPr>
            <a:xfrm>
              <a:off x="111978914" y="261237092"/>
              <a:ext cx="158026325" cy="138547303"/>
            </a:xfrm>
            <a:prstGeom prst="rect">
              <a:avLst/>
            </a:prstGeom>
            <a:noFill/>
            <a:ln>
              <a:noFill/>
            </a:ln>
          </p:spPr>
          <p:txBody>
            <a:bodyPr anchorCtr="0" anchor="t" bIns="18275" lIns="36575" spcFirstLastPara="1" rIns="36575" wrap="square" tIns="18275">
              <a:noAutofit/>
            </a:bodyPr>
            <a:lstStyle/>
            <a:p>
              <a:pPr indent="0" lvl="0" marL="0" marR="0" rtl="0" algn="l">
                <a:lnSpc>
                  <a:spcPct val="100000"/>
                </a:lnSpc>
                <a:spcBef>
                  <a:spcPts val="0"/>
                </a:spcBef>
                <a:spcAft>
                  <a:spcPts val="0"/>
                </a:spcAft>
                <a:buClr>
                  <a:srgbClr val="FFFFFF"/>
                </a:buClr>
                <a:buSzPts val="900"/>
                <a:buFont typeface="Arial"/>
                <a:buNone/>
              </a:pPr>
              <a:r>
                <a:rPr b="1" i="0" lang="en-US" sz="900" u="none">
                  <a:solidFill>
                    <a:srgbClr val="FFFFFF"/>
                  </a:solidFill>
                  <a:latin typeface="Arial"/>
                  <a:ea typeface="Arial"/>
                  <a:cs typeface="Arial"/>
                  <a:sym typeface="Arial"/>
                </a:rPr>
                <a:t>(a)</a:t>
              </a:r>
              <a:endParaRPr/>
            </a:p>
          </p:txBody>
        </p:sp>
        <p:pic>
          <p:nvPicPr>
            <p:cNvPr descr="FE-full-model" id="460" name="Google Shape;460;p38"/>
            <p:cNvPicPr preferRelativeResize="0"/>
            <p:nvPr/>
          </p:nvPicPr>
          <p:blipFill rotWithShape="1">
            <a:blip r:embed="rId6">
              <a:alphaModFix/>
            </a:blip>
            <a:srcRect b="0" l="0" r="0" t="0"/>
            <a:stretch/>
          </p:blipFill>
          <p:spPr>
            <a:xfrm>
              <a:off x="0" y="0"/>
              <a:ext cx="835132534" cy="2147483647"/>
            </a:xfrm>
            <a:prstGeom prst="rect">
              <a:avLst/>
            </a:prstGeom>
            <a:noFill/>
            <a:ln>
              <a:noFill/>
            </a:ln>
          </p:spPr>
        </p:pic>
        <p:pic>
          <p:nvPicPr>
            <p:cNvPr descr="FE-sub-mod" id="461" name="Google Shape;461;p38"/>
            <p:cNvPicPr preferRelativeResize="0"/>
            <p:nvPr/>
          </p:nvPicPr>
          <p:blipFill rotWithShape="1">
            <a:blip r:embed="rId7">
              <a:alphaModFix/>
            </a:blip>
            <a:srcRect b="0" l="0" r="0" t="0"/>
            <a:stretch/>
          </p:blipFill>
          <p:spPr>
            <a:xfrm>
              <a:off x="823620660" y="403122905"/>
              <a:ext cx="1080544118" cy="1475612281"/>
            </a:xfrm>
            <a:prstGeom prst="rect">
              <a:avLst/>
            </a:prstGeom>
            <a:noFill/>
            <a:ln>
              <a:noFill/>
            </a:ln>
          </p:spPr>
        </p:pic>
        <p:cxnSp>
          <p:nvCxnSpPr>
            <p:cNvPr id="462" name="Google Shape;462;p38"/>
            <p:cNvCxnSpPr/>
            <p:nvPr/>
          </p:nvCxnSpPr>
          <p:spPr>
            <a:xfrm>
              <a:off x="1712649437" y="196136544"/>
              <a:ext cx="0" cy="272921257"/>
            </a:xfrm>
            <a:prstGeom prst="straightConnector1">
              <a:avLst/>
            </a:prstGeom>
            <a:noFill/>
            <a:ln cap="flat" cmpd="sng" w="25400">
              <a:solidFill>
                <a:srgbClr val="FF0000"/>
              </a:solidFill>
              <a:prstDash val="solid"/>
              <a:miter lim="800000"/>
              <a:headEnd len="med" w="med" type="none"/>
              <a:tailEnd len="lg" w="lg" type="triangle"/>
            </a:ln>
          </p:spPr>
        </p:cxnSp>
        <p:cxnSp>
          <p:nvCxnSpPr>
            <p:cNvPr id="463" name="Google Shape;463;p38"/>
            <p:cNvCxnSpPr/>
            <p:nvPr/>
          </p:nvCxnSpPr>
          <p:spPr>
            <a:xfrm>
              <a:off x="1712649437" y="196136544"/>
              <a:ext cx="434834209" cy="0"/>
            </a:xfrm>
            <a:prstGeom prst="straightConnector1">
              <a:avLst/>
            </a:prstGeom>
            <a:noFill/>
            <a:ln cap="flat" cmpd="sng" w="25400">
              <a:solidFill>
                <a:srgbClr val="FF0000"/>
              </a:solidFill>
              <a:prstDash val="solid"/>
              <a:miter lim="800000"/>
              <a:headEnd len="med" w="med" type="none"/>
              <a:tailEnd len="med" w="med" type="none"/>
            </a:ln>
          </p:spPr>
        </p:cxnSp>
        <p:cxnSp>
          <p:nvCxnSpPr>
            <p:cNvPr id="464" name="Google Shape;464;p38"/>
            <p:cNvCxnSpPr/>
            <p:nvPr/>
          </p:nvCxnSpPr>
          <p:spPr>
            <a:xfrm>
              <a:off x="2147483590" y="196136544"/>
              <a:ext cx="0" cy="643493550"/>
            </a:xfrm>
            <a:prstGeom prst="straightConnector1">
              <a:avLst/>
            </a:prstGeom>
            <a:noFill/>
            <a:ln cap="flat" cmpd="sng" w="25400">
              <a:solidFill>
                <a:srgbClr val="FF0000"/>
              </a:solidFill>
              <a:prstDash val="solid"/>
              <a:miter lim="800000"/>
              <a:headEnd len="med" w="med" type="none"/>
              <a:tailEnd len="med" w="med" type="none"/>
            </a:ln>
          </p:spPr>
        </p:cxnSp>
        <p:cxnSp>
          <p:nvCxnSpPr>
            <p:cNvPr id="465" name="Google Shape;465;p38"/>
            <p:cNvCxnSpPr/>
            <p:nvPr/>
          </p:nvCxnSpPr>
          <p:spPr>
            <a:xfrm rot="10800000">
              <a:off x="1785383551" y="1830327102"/>
              <a:ext cx="0" cy="120185617"/>
            </a:xfrm>
            <a:prstGeom prst="straightConnector1">
              <a:avLst/>
            </a:prstGeom>
            <a:noFill/>
            <a:ln cap="flat" cmpd="sng" w="25400">
              <a:solidFill>
                <a:srgbClr val="FF0000"/>
              </a:solidFill>
              <a:prstDash val="solid"/>
              <a:miter lim="800000"/>
              <a:headEnd len="med" w="med" type="none"/>
              <a:tailEnd len="lg" w="lg" type="triangle"/>
            </a:ln>
          </p:spPr>
        </p:cxnSp>
        <p:cxnSp>
          <p:nvCxnSpPr>
            <p:cNvPr id="466" name="Google Shape;466;p38"/>
            <p:cNvCxnSpPr/>
            <p:nvPr/>
          </p:nvCxnSpPr>
          <p:spPr>
            <a:xfrm>
              <a:off x="1785383551" y="1950512719"/>
              <a:ext cx="177910435" cy="0"/>
            </a:xfrm>
            <a:prstGeom prst="straightConnector1">
              <a:avLst/>
            </a:prstGeom>
            <a:noFill/>
            <a:ln cap="flat" cmpd="sng" w="25400">
              <a:solidFill>
                <a:srgbClr val="FF0000"/>
              </a:solidFill>
              <a:prstDash val="solid"/>
              <a:miter lim="800000"/>
              <a:headEnd len="med" w="med" type="none"/>
              <a:tailEnd len="med" w="med" type="none"/>
            </a:ln>
          </p:spPr>
        </p:cxnSp>
        <p:cxnSp>
          <p:nvCxnSpPr>
            <p:cNvPr id="467" name="Google Shape;467;p38"/>
            <p:cNvCxnSpPr/>
            <p:nvPr/>
          </p:nvCxnSpPr>
          <p:spPr>
            <a:xfrm flipH="1" rot="10800000">
              <a:off x="1962247453" y="1373788407"/>
              <a:ext cx="93141343" cy="576724312"/>
            </a:xfrm>
            <a:prstGeom prst="straightConnector1">
              <a:avLst/>
            </a:prstGeom>
            <a:noFill/>
            <a:ln cap="flat" cmpd="sng" w="25400">
              <a:solidFill>
                <a:srgbClr val="FF0000"/>
              </a:solidFill>
              <a:prstDash val="solid"/>
              <a:miter lim="800000"/>
              <a:headEnd len="med" w="med" type="none"/>
              <a:tailEnd len="med" w="med" type="none"/>
            </a:ln>
          </p:spPr>
        </p:cxnSp>
        <p:cxnSp>
          <p:nvCxnSpPr>
            <p:cNvPr id="468" name="Google Shape;468;p38"/>
            <p:cNvCxnSpPr/>
            <p:nvPr/>
          </p:nvCxnSpPr>
          <p:spPr>
            <a:xfrm rot="10800000">
              <a:off x="1106707367" y="1830327192"/>
              <a:ext cx="0" cy="251221060"/>
            </a:xfrm>
            <a:prstGeom prst="straightConnector1">
              <a:avLst/>
            </a:prstGeom>
            <a:noFill/>
            <a:ln cap="flat" cmpd="sng" w="25400">
              <a:solidFill>
                <a:srgbClr val="FF0000"/>
              </a:solidFill>
              <a:prstDash val="solid"/>
              <a:miter lim="800000"/>
              <a:headEnd len="med" w="med" type="none"/>
              <a:tailEnd len="lg" w="lg" type="triangle"/>
            </a:ln>
          </p:spPr>
        </p:cxnSp>
        <p:cxnSp>
          <p:nvCxnSpPr>
            <p:cNvPr id="469" name="Google Shape;469;p38"/>
            <p:cNvCxnSpPr/>
            <p:nvPr/>
          </p:nvCxnSpPr>
          <p:spPr>
            <a:xfrm>
              <a:off x="1106707367" y="2081548253"/>
              <a:ext cx="1040776239" cy="0"/>
            </a:xfrm>
            <a:prstGeom prst="straightConnector1">
              <a:avLst/>
            </a:prstGeom>
            <a:noFill/>
            <a:ln cap="flat" cmpd="sng" w="25400">
              <a:solidFill>
                <a:srgbClr val="FF0000"/>
              </a:solidFill>
              <a:prstDash val="solid"/>
              <a:miter lim="800000"/>
              <a:headEnd len="med" w="med" type="none"/>
              <a:tailEnd len="med" w="med" type="none"/>
            </a:ln>
          </p:spPr>
        </p:cxnSp>
        <p:cxnSp>
          <p:nvCxnSpPr>
            <p:cNvPr id="470" name="Google Shape;470;p38"/>
            <p:cNvCxnSpPr/>
            <p:nvPr/>
          </p:nvCxnSpPr>
          <p:spPr>
            <a:xfrm rot="10800000">
              <a:off x="2147483590" y="1373788467"/>
              <a:ext cx="0" cy="707759785"/>
            </a:xfrm>
            <a:prstGeom prst="straightConnector1">
              <a:avLst/>
            </a:prstGeom>
            <a:noFill/>
            <a:ln cap="flat" cmpd="sng" w="25400">
              <a:solidFill>
                <a:srgbClr val="FF0000"/>
              </a:solidFill>
              <a:prstDash val="solid"/>
              <a:miter lim="800000"/>
              <a:headEnd len="med" w="med" type="none"/>
              <a:tailEnd len="med" w="med" type="none"/>
            </a:ln>
          </p:spPr>
        </p:cxnSp>
        <p:sp>
          <p:nvSpPr>
            <p:cNvPr id="471" name="Google Shape;471;p38"/>
            <p:cNvSpPr txBox="1"/>
            <p:nvPr/>
          </p:nvSpPr>
          <p:spPr>
            <a:xfrm>
              <a:off x="737805042" y="1067482306"/>
              <a:ext cx="329134155" cy="249551820"/>
            </a:xfrm>
            <a:prstGeom prst="rect">
              <a:avLst/>
            </a:prstGeom>
            <a:noFill/>
            <a:ln>
              <a:noFill/>
            </a:ln>
          </p:spPr>
          <p:txBody>
            <a:bodyPr anchorCtr="0" anchor="t" bIns="18275" lIns="36575" spcFirstLastPara="1" rIns="36575" wrap="square" tIns="18275">
              <a:noAutofit/>
            </a:bodyPr>
            <a:lstStyle/>
            <a:p>
              <a:pPr indent="0" lvl="0" marL="0" marR="0" rtl="0" algn="just">
                <a:lnSpc>
                  <a:spcPct val="100000"/>
                </a:lnSpc>
                <a:spcBef>
                  <a:spcPts val="0"/>
                </a:spcBef>
                <a:spcAft>
                  <a:spcPts val="0"/>
                </a:spcAft>
                <a:buClr>
                  <a:srgbClr val="000000"/>
                </a:buClr>
                <a:buSzPts val="900"/>
                <a:buFont typeface="Arial"/>
                <a:buNone/>
              </a:pPr>
              <a:r>
                <a:rPr b="0" i="0" lang="en-US" sz="900" u="none">
                  <a:solidFill>
                    <a:srgbClr val="000000"/>
                  </a:solidFill>
                  <a:latin typeface="Arial"/>
                  <a:ea typeface="Arial"/>
                  <a:cs typeface="Arial"/>
                  <a:sym typeface="Arial"/>
                </a:rPr>
                <a:t>Acetabular component</a:t>
              </a:r>
              <a:endParaRPr/>
            </a:p>
          </p:txBody>
        </p:sp>
        <p:cxnSp>
          <p:nvCxnSpPr>
            <p:cNvPr id="472" name="Google Shape;472;p38"/>
            <p:cNvCxnSpPr/>
            <p:nvPr/>
          </p:nvCxnSpPr>
          <p:spPr>
            <a:xfrm rot="10800000">
              <a:off x="559894611" y="1155117387"/>
              <a:ext cx="164305528" cy="0"/>
            </a:xfrm>
            <a:prstGeom prst="straightConnector1">
              <a:avLst/>
            </a:prstGeom>
            <a:noFill/>
            <a:ln cap="flat" cmpd="sng" w="19050">
              <a:solidFill>
                <a:srgbClr val="000000"/>
              </a:solidFill>
              <a:prstDash val="solid"/>
              <a:miter lim="800000"/>
              <a:headEnd len="med" w="med" type="none"/>
              <a:tailEnd len="lg" w="lg" type="triangle"/>
            </a:ln>
          </p:spPr>
        </p:cxnSp>
        <p:cxnSp>
          <p:nvCxnSpPr>
            <p:cNvPr id="473" name="Google Shape;473;p38"/>
            <p:cNvCxnSpPr/>
            <p:nvPr/>
          </p:nvCxnSpPr>
          <p:spPr>
            <a:xfrm>
              <a:off x="1041299353" y="1155117387"/>
              <a:ext cx="230237040" cy="0"/>
            </a:xfrm>
            <a:prstGeom prst="straightConnector1">
              <a:avLst/>
            </a:prstGeom>
            <a:noFill/>
            <a:ln cap="flat" cmpd="sng" w="19050">
              <a:solidFill>
                <a:srgbClr val="000000"/>
              </a:solidFill>
              <a:prstDash val="solid"/>
              <a:miter lim="800000"/>
              <a:headEnd len="med" w="med" type="none"/>
              <a:tailEnd len="lg" w="lg" type="triangle"/>
            </a:ln>
          </p:spPr>
        </p:cxnSp>
      </p:grpSp>
      <p:sp>
        <p:nvSpPr>
          <p:cNvPr id="474" name="Google Shape;474;p38"/>
          <p:cNvSpPr txBox="1"/>
          <p:nvPr/>
        </p:nvSpPr>
        <p:spPr>
          <a:xfrm>
            <a:off x="4233862" y="1797050"/>
            <a:ext cx="3146425" cy="695325"/>
          </a:xfrm>
          <a:prstGeom prst="rect">
            <a:avLst/>
          </a:prstGeom>
          <a:noFill/>
          <a:ln cap="flat" cmpd="sng" w="9525">
            <a:solidFill>
              <a:schemeClr val="accent1"/>
            </a:solidFill>
            <a:prstDash val="solid"/>
            <a:miter lim="800000"/>
            <a:headEnd len="sm" w="sm" type="none"/>
            <a:tailEnd len="sm" w="sm" type="none"/>
          </a:ln>
        </p:spPr>
        <p:txBody>
          <a:bodyPr anchorCtr="0" anchor="t" bIns="18275" lIns="36575" spcFirstLastPara="1" rIns="36575" wrap="square" tIns="18275">
            <a:noAutofit/>
          </a:bodyPr>
          <a:lstStyle/>
          <a:p>
            <a:pPr indent="0" lvl="0" marL="0" marR="0" rtl="0" algn="l">
              <a:lnSpc>
                <a:spcPct val="100000"/>
              </a:lnSpc>
              <a:spcBef>
                <a:spcPts val="0"/>
              </a:spcBef>
              <a:spcAft>
                <a:spcPts val="0"/>
              </a:spcAft>
              <a:buClr>
                <a:schemeClr val="accent1"/>
              </a:buClr>
              <a:buSzPts val="1400"/>
              <a:buFont typeface="Arial"/>
              <a:buNone/>
            </a:pPr>
            <a:r>
              <a:rPr b="0" i="0" lang="en-US" sz="1400" u="none">
                <a:solidFill>
                  <a:schemeClr val="accent1"/>
                </a:solidFill>
                <a:latin typeface="Arial"/>
                <a:ea typeface="Arial"/>
                <a:cs typeface="Arial"/>
                <a:sym typeface="Arial"/>
              </a:rPr>
              <a:t>Cut-boundaries (nodal displacements are transferred at these boundaries from full model).</a:t>
            </a:r>
            <a:endParaRPr/>
          </a:p>
        </p:txBody>
      </p:sp>
      <p:sp>
        <p:nvSpPr>
          <p:cNvPr id="475" name="Google Shape;475;p38"/>
          <p:cNvSpPr txBox="1"/>
          <p:nvPr/>
        </p:nvSpPr>
        <p:spPr>
          <a:xfrm>
            <a:off x="95250" y="3849687"/>
            <a:ext cx="3395662" cy="6461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1800"/>
              <a:buFont typeface="Arial"/>
              <a:buNone/>
            </a:pPr>
            <a:r>
              <a:rPr b="1" i="0" lang="en-US" sz="1800" u="none">
                <a:solidFill>
                  <a:srgbClr val="FFCC66"/>
                </a:solidFill>
                <a:latin typeface="Arial"/>
                <a:ea typeface="Arial"/>
                <a:cs typeface="Arial"/>
                <a:sym typeface="Arial"/>
              </a:rPr>
              <a:t>Submodelling Technique: Implanted Pelvis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39"/>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descr="Legend_density" id="481" name="Google Shape;481;p39"/>
          <p:cNvPicPr preferRelativeResize="0"/>
          <p:nvPr>
            <p:ph idx="1" type="body"/>
          </p:nvPr>
        </p:nvPicPr>
        <p:blipFill rotWithShape="1">
          <a:blip r:embed="rId3">
            <a:alphaModFix/>
          </a:blip>
          <a:srcRect b="0" l="0" r="0" t="0"/>
          <a:stretch/>
        </p:blipFill>
        <p:spPr>
          <a:xfrm>
            <a:off x="7486650" y="4113212"/>
            <a:ext cx="1068387" cy="1728787"/>
          </a:xfrm>
          <a:prstGeom prst="rect">
            <a:avLst/>
          </a:prstGeom>
          <a:noFill/>
          <a:ln>
            <a:noFill/>
          </a:ln>
        </p:spPr>
      </p:pic>
      <p:sp>
        <p:nvSpPr>
          <p:cNvPr id="482" name="Google Shape;482;p39"/>
          <p:cNvSpPr txBox="1"/>
          <p:nvPr/>
        </p:nvSpPr>
        <p:spPr>
          <a:xfrm>
            <a:off x="3168650" y="3429000"/>
            <a:ext cx="2627312"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Bonded implant-bone interface</a:t>
            </a:r>
            <a:endParaRPr/>
          </a:p>
        </p:txBody>
      </p:sp>
      <p:sp>
        <p:nvSpPr>
          <p:cNvPr id="483" name="Google Shape;483;p39"/>
          <p:cNvSpPr txBox="1"/>
          <p:nvPr/>
        </p:nvSpPr>
        <p:spPr>
          <a:xfrm>
            <a:off x="6227762" y="3392487"/>
            <a:ext cx="2736850" cy="6413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Debonded implant-bone interface</a:t>
            </a:r>
            <a:endParaRPr/>
          </a:p>
        </p:txBody>
      </p:sp>
      <p:sp>
        <p:nvSpPr>
          <p:cNvPr id="484" name="Google Shape;484;p39"/>
          <p:cNvSpPr txBox="1"/>
          <p:nvPr/>
        </p:nvSpPr>
        <p:spPr>
          <a:xfrm>
            <a:off x="36512" y="3435350"/>
            <a:ext cx="2987675"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Immediate post-operative</a:t>
            </a:r>
            <a:endParaRPr/>
          </a:p>
        </p:txBody>
      </p:sp>
      <p:sp>
        <p:nvSpPr>
          <p:cNvPr id="485" name="Google Shape;485;p39"/>
          <p:cNvSpPr txBox="1"/>
          <p:nvPr/>
        </p:nvSpPr>
        <p:spPr>
          <a:xfrm>
            <a:off x="503237" y="225425"/>
            <a:ext cx="8316912"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Changes in Bone density distribution:  Metallic / Ceramic implant </a:t>
            </a:r>
            <a:endParaRPr/>
          </a:p>
        </p:txBody>
      </p:sp>
      <p:grpSp>
        <p:nvGrpSpPr>
          <p:cNvPr id="486" name="Google Shape;486;p39"/>
          <p:cNvGrpSpPr/>
          <p:nvPr/>
        </p:nvGrpSpPr>
        <p:grpSpPr>
          <a:xfrm>
            <a:off x="0" y="836612"/>
            <a:ext cx="2951162" cy="2519362"/>
            <a:chOff x="71437" y="2263775"/>
            <a:chExt cx="2628900" cy="2270125"/>
          </a:xfrm>
        </p:grpSpPr>
        <p:pic>
          <p:nvPicPr>
            <p:cNvPr descr="density_cancellous" id="487" name="Google Shape;487;p39"/>
            <p:cNvPicPr preferRelativeResize="0"/>
            <p:nvPr/>
          </p:nvPicPr>
          <p:blipFill rotWithShape="1">
            <a:blip r:embed="rId4">
              <a:alphaModFix/>
            </a:blip>
            <a:srcRect b="0" l="0" r="0" t="0"/>
            <a:stretch/>
          </p:blipFill>
          <p:spPr>
            <a:xfrm>
              <a:off x="71437" y="2263775"/>
              <a:ext cx="2628900" cy="2270125"/>
            </a:xfrm>
            <a:prstGeom prst="rect">
              <a:avLst/>
            </a:prstGeom>
            <a:noFill/>
            <a:ln>
              <a:noFill/>
            </a:ln>
          </p:spPr>
        </p:pic>
        <p:grpSp>
          <p:nvGrpSpPr>
            <p:cNvPr id="488" name="Google Shape;488;p39"/>
            <p:cNvGrpSpPr/>
            <p:nvPr/>
          </p:nvGrpSpPr>
          <p:grpSpPr>
            <a:xfrm>
              <a:off x="808037" y="2703512"/>
              <a:ext cx="1584325" cy="1549400"/>
              <a:chOff x="250825" y="5192712"/>
              <a:chExt cx="1584325" cy="1549400"/>
            </a:xfrm>
          </p:grpSpPr>
          <p:sp>
            <p:nvSpPr>
              <p:cNvPr id="489" name="Google Shape;489;p39"/>
              <p:cNvSpPr/>
              <p:nvPr/>
            </p:nvSpPr>
            <p:spPr>
              <a:xfrm>
                <a:off x="503237" y="5373687"/>
                <a:ext cx="1116012" cy="1116012"/>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490" name="Google Shape;490;p39"/>
              <p:cNvCxnSpPr/>
              <p:nvPr/>
            </p:nvCxnSpPr>
            <p:spPr>
              <a:xfrm>
                <a:off x="250825" y="5942012"/>
                <a:ext cx="1584325" cy="0"/>
              </a:xfrm>
              <a:prstGeom prst="straightConnector1">
                <a:avLst/>
              </a:prstGeom>
              <a:noFill/>
              <a:ln cap="flat" cmpd="sng" w="19050">
                <a:solidFill>
                  <a:schemeClr val="dk1"/>
                </a:solidFill>
                <a:prstDash val="solid"/>
                <a:miter lim="800000"/>
                <a:headEnd len="med" w="med" type="none"/>
                <a:tailEnd len="med" w="med" type="none"/>
              </a:ln>
            </p:spPr>
          </p:cxnSp>
          <p:cxnSp>
            <p:nvCxnSpPr>
              <p:cNvPr id="491" name="Google Shape;491;p39"/>
              <p:cNvCxnSpPr/>
              <p:nvPr/>
            </p:nvCxnSpPr>
            <p:spPr>
              <a:xfrm rot="10800000">
                <a:off x="1062037" y="5192712"/>
                <a:ext cx="0" cy="1549400"/>
              </a:xfrm>
              <a:prstGeom prst="straightConnector1">
                <a:avLst/>
              </a:prstGeom>
              <a:noFill/>
              <a:ln cap="flat" cmpd="sng" w="19050">
                <a:solidFill>
                  <a:schemeClr val="dk1"/>
                </a:solidFill>
                <a:prstDash val="solid"/>
                <a:miter lim="800000"/>
                <a:headEnd len="med" w="med" type="none"/>
                <a:tailEnd len="med" w="med" type="none"/>
              </a:ln>
            </p:spPr>
          </p:cxnSp>
          <p:sp>
            <p:nvSpPr>
              <p:cNvPr id="492" name="Google Shape;492;p39"/>
              <p:cNvSpPr txBox="1"/>
              <p:nvPr/>
            </p:nvSpPr>
            <p:spPr>
              <a:xfrm>
                <a:off x="698500" y="5581650"/>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493" name="Google Shape;493;p39"/>
              <p:cNvSpPr txBox="1"/>
              <p:nvPr/>
            </p:nvSpPr>
            <p:spPr>
              <a:xfrm>
                <a:off x="1152525" y="5581650"/>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494" name="Google Shape;494;p39"/>
              <p:cNvSpPr txBox="1"/>
              <p:nvPr/>
            </p:nvSpPr>
            <p:spPr>
              <a:xfrm>
                <a:off x="1149350" y="6034087"/>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495" name="Google Shape;495;p39"/>
              <p:cNvSpPr txBox="1"/>
              <p:nvPr/>
            </p:nvSpPr>
            <p:spPr>
              <a:xfrm>
                <a:off x="703262" y="6040437"/>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grpSp>
        <p:nvGrpSpPr>
          <p:cNvPr id="496" name="Google Shape;496;p39"/>
          <p:cNvGrpSpPr/>
          <p:nvPr/>
        </p:nvGrpSpPr>
        <p:grpSpPr>
          <a:xfrm>
            <a:off x="2987675" y="836612"/>
            <a:ext cx="3025775" cy="2519362"/>
            <a:chOff x="2762250" y="2254250"/>
            <a:chExt cx="2701925" cy="2289175"/>
          </a:xfrm>
        </p:grpSpPr>
        <p:pic>
          <p:nvPicPr>
            <p:cNvPr descr="density_cancellous" id="497" name="Google Shape;497;p39"/>
            <p:cNvPicPr preferRelativeResize="0"/>
            <p:nvPr/>
          </p:nvPicPr>
          <p:blipFill rotWithShape="1">
            <a:blip r:embed="rId5">
              <a:alphaModFix/>
            </a:blip>
            <a:srcRect b="0" l="0" r="0" t="0"/>
            <a:stretch/>
          </p:blipFill>
          <p:spPr>
            <a:xfrm>
              <a:off x="2762250" y="2254250"/>
              <a:ext cx="2701925" cy="2289175"/>
            </a:xfrm>
            <a:prstGeom prst="rect">
              <a:avLst/>
            </a:prstGeom>
            <a:noFill/>
            <a:ln>
              <a:noFill/>
            </a:ln>
          </p:spPr>
        </p:pic>
        <p:grpSp>
          <p:nvGrpSpPr>
            <p:cNvPr id="498" name="Google Shape;498;p39"/>
            <p:cNvGrpSpPr/>
            <p:nvPr/>
          </p:nvGrpSpPr>
          <p:grpSpPr>
            <a:xfrm>
              <a:off x="3554412" y="2720975"/>
              <a:ext cx="1584325" cy="1549400"/>
              <a:chOff x="250825" y="5192712"/>
              <a:chExt cx="1584325" cy="1549400"/>
            </a:xfrm>
          </p:grpSpPr>
          <p:sp>
            <p:nvSpPr>
              <p:cNvPr id="499" name="Google Shape;499;p39"/>
              <p:cNvSpPr/>
              <p:nvPr/>
            </p:nvSpPr>
            <p:spPr>
              <a:xfrm>
                <a:off x="503237" y="5373687"/>
                <a:ext cx="1116012" cy="1116012"/>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500" name="Google Shape;500;p39"/>
              <p:cNvCxnSpPr/>
              <p:nvPr/>
            </p:nvCxnSpPr>
            <p:spPr>
              <a:xfrm>
                <a:off x="250825" y="5942012"/>
                <a:ext cx="1584325" cy="0"/>
              </a:xfrm>
              <a:prstGeom prst="straightConnector1">
                <a:avLst/>
              </a:prstGeom>
              <a:noFill/>
              <a:ln cap="flat" cmpd="sng" w="19050">
                <a:solidFill>
                  <a:schemeClr val="dk1"/>
                </a:solidFill>
                <a:prstDash val="solid"/>
                <a:miter lim="800000"/>
                <a:headEnd len="med" w="med" type="none"/>
                <a:tailEnd len="med" w="med" type="none"/>
              </a:ln>
            </p:spPr>
          </p:cxnSp>
          <p:cxnSp>
            <p:nvCxnSpPr>
              <p:cNvPr id="501" name="Google Shape;501;p39"/>
              <p:cNvCxnSpPr/>
              <p:nvPr/>
            </p:nvCxnSpPr>
            <p:spPr>
              <a:xfrm rot="10800000">
                <a:off x="1062037" y="5192712"/>
                <a:ext cx="0" cy="1549400"/>
              </a:xfrm>
              <a:prstGeom prst="straightConnector1">
                <a:avLst/>
              </a:prstGeom>
              <a:noFill/>
              <a:ln cap="flat" cmpd="sng" w="19050">
                <a:solidFill>
                  <a:schemeClr val="dk1"/>
                </a:solidFill>
                <a:prstDash val="solid"/>
                <a:miter lim="800000"/>
                <a:headEnd len="med" w="med" type="none"/>
                <a:tailEnd len="med" w="med" type="none"/>
              </a:ln>
            </p:spPr>
          </p:cxnSp>
          <p:sp>
            <p:nvSpPr>
              <p:cNvPr id="502" name="Google Shape;502;p39"/>
              <p:cNvSpPr txBox="1"/>
              <p:nvPr/>
            </p:nvSpPr>
            <p:spPr>
              <a:xfrm>
                <a:off x="698500" y="5581650"/>
                <a:ext cx="254000" cy="250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1</a:t>
                </a:r>
                <a:endParaRPr/>
              </a:p>
            </p:txBody>
          </p:sp>
          <p:sp>
            <p:nvSpPr>
              <p:cNvPr id="503" name="Google Shape;503;p39"/>
              <p:cNvSpPr txBox="1"/>
              <p:nvPr/>
            </p:nvSpPr>
            <p:spPr>
              <a:xfrm>
                <a:off x="1152525" y="5581650"/>
                <a:ext cx="254000" cy="250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2</a:t>
                </a:r>
                <a:endParaRPr/>
              </a:p>
            </p:txBody>
          </p:sp>
          <p:sp>
            <p:nvSpPr>
              <p:cNvPr id="504" name="Google Shape;504;p39"/>
              <p:cNvSpPr txBox="1"/>
              <p:nvPr/>
            </p:nvSpPr>
            <p:spPr>
              <a:xfrm>
                <a:off x="1149350" y="6034087"/>
                <a:ext cx="254000" cy="2492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05" name="Google Shape;505;p39"/>
              <p:cNvSpPr txBox="1"/>
              <p:nvPr/>
            </p:nvSpPr>
            <p:spPr>
              <a:xfrm>
                <a:off x="703262" y="6040437"/>
                <a:ext cx="254000" cy="2508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grpSp>
        <p:nvGrpSpPr>
          <p:cNvPr id="506" name="Google Shape;506;p39"/>
          <p:cNvGrpSpPr/>
          <p:nvPr/>
        </p:nvGrpSpPr>
        <p:grpSpPr>
          <a:xfrm>
            <a:off x="6048375" y="842962"/>
            <a:ext cx="3024187" cy="2513012"/>
            <a:chOff x="5508625" y="2270125"/>
            <a:chExt cx="2700337" cy="2266950"/>
          </a:xfrm>
        </p:grpSpPr>
        <p:pic>
          <p:nvPicPr>
            <p:cNvPr descr="density_cancellous" id="507" name="Google Shape;507;p39"/>
            <p:cNvPicPr preferRelativeResize="0"/>
            <p:nvPr/>
          </p:nvPicPr>
          <p:blipFill rotWithShape="1">
            <a:blip r:embed="rId6">
              <a:alphaModFix/>
            </a:blip>
            <a:srcRect b="0" l="0" r="0" t="0"/>
            <a:stretch/>
          </p:blipFill>
          <p:spPr>
            <a:xfrm>
              <a:off x="5508625" y="2270125"/>
              <a:ext cx="2700337" cy="2266950"/>
            </a:xfrm>
            <a:prstGeom prst="rect">
              <a:avLst/>
            </a:prstGeom>
            <a:noFill/>
            <a:ln>
              <a:noFill/>
            </a:ln>
          </p:spPr>
        </p:pic>
        <p:grpSp>
          <p:nvGrpSpPr>
            <p:cNvPr id="508" name="Google Shape;508;p39"/>
            <p:cNvGrpSpPr/>
            <p:nvPr/>
          </p:nvGrpSpPr>
          <p:grpSpPr>
            <a:xfrm>
              <a:off x="6276975" y="2705100"/>
              <a:ext cx="1584325" cy="1549400"/>
              <a:chOff x="250825" y="5192712"/>
              <a:chExt cx="1584325" cy="1549400"/>
            </a:xfrm>
          </p:grpSpPr>
          <p:sp>
            <p:nvSpPr>
              <p:cNvPr id="509" name="Google Shape;509;p39"/>
              <p:cNvSpPr/>
              <p:nvPr/>
            </p:nvSpPr>
            <p:spPr>
              <a:xfrm>
                <a:off x="503237" y="5373687"/>
                <a:ext cx="1116012" cy="1116012"/>
              </a:xfrm>
              <a:prstGeom prst="ellipse">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cxnSp>
            <p:nvCxnSpPr>
              <p:cNvPr id="510" name="Google Shape;510;p39"/>
              <p:cNvCxnSpPr/>
              <p:nvPr/>
            </p:nvCxnSpPr>
            <p:spPr>
              <a:xfrm>
                <a:off x="250825" y="5942012"/>
                <a:ext cx="1584325" cy="0"/>
              </a:xfrm>
              <a:prstGeom prst="straightConnector1">
                <a:avLst/>
              </a:prstGeom>
              <a:noFill/>
              <a:ln cap="flat" cmpd="sng" w="19050">
                <a:solidFill>
                  <a:schemeClr val="dk1"/>
                </a:solidFill>
                <a:prstDash val="solid"/>
                <a:miter lim="800000"/>
                <a:headEnd len="med" w="med" type="none"/>
                <a:tailEnd len="med" w="med" type="none"/>
              </a:ln>
            </p:spPr>
          </p:cxnSp>
          <p:cxnSp>
            <p:nvCxnSpPr>
              <p:cNvPr id="511" name="Google Shape;511;p39"/>
              <p:cNvCxnSpPr/>
              <p:nvPr/>
            </p:nvCxnSpPr>
            <p:spPr>
              <a:xfrm rot="10800000">
                <a:off x="1062037" y="5192712"/>
                <a:ext cx="0" cy="1549400"/>
              </a:xfrm>
              <a:prstGeom prst="straightConnector1">
                <a:avLst/>
              </a:prstGeom>
              <a:noFill/>
              <a:ln cap="flat" cmpd="sng" w="19050">
                <a:solidFill>
                  <a:schemeClr val="dk1"/>
                </a:solidFill>
                <a:prstDash val="solid"/>
                <a:miter lim="800000"/>
                <a:headEnd len="med" w="med" type="none"/>
                <a:tailEnd len="med" w="med" type="none"/>
              </a:ln>
            </p:spPr>
          </p:cxnSp>
          <p:sp>
            <p:nvSpPr>
              <p:cNvPr id="512" name="Google Shape;512;p39"/>
              <p:cNvSpPr txBox="1"/>
              <p:nvPr/>
            </p:nvSpPr>
            <p:spPr>
              <a:xfrm>
                <a:off x="698500" y="5581650"/>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513" name="Google Shape;513;p39"/>
              <p:cNvSpPr txBox="1"/>
              <p:nvPr/>
            </p:nvSpPr>
            <p:spPr>
              <a:xfrm>
                <a:off x="1152525" y="5581650"/>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514" name="Google Shape;514;p39"/>
              <p:cNvSpPr txBox="1"/>
              <p:nvPr/>
            </p:nvSpPr>
            <p:spPr>
              <a:xfrm>
                <a:off x="1149350" y="6034087"/>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15" name="Google Shape;515;p39"/>
              <p:cNvSpPr txBox="1"/>
              <p:nvPr/>
            </p:nvSpPr>
            <p:spPr>
              <a:xfrm>
                <a:off x="703262" y="6040437"/>
                <a:ext cx="254000" cy="2476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sp>
        <p:nvSpPr>
          <p:cNvPr id="516" name="Google Shape;516;p39"/>
          <p:cNvSpPr txBox="1"/>
          <p:nvPr/>
        </p:nvSpPr>
        <p:spPr>
          <a:xfrm>
            <a:off x="7308850" y="5842000"/>
            <a:ext cx="1511300" cy="3063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66"/>
              </a:buClr>
              <a:buSzPts val="1400"/>
              <a:buFont typeface="Arial"/>
              <a:buNone/>
            </a:pPr>
            <a:r>
              <a:rPr b="1" i="0" lang="en-US" sz="1400" u="none">
                <a:solidFill>
                  <a:srgbClr val="FFFF66"/>
                </a:solidFill>
                <a:latin typeface="Arial"/>
                <a:ea typeface="Arial"/>
                <a:cs typeface="Arial"/>
                <a:sym typeface="Arial"/>
              </a:rPr>
              <a:t>Density (g cm</a:t>
            </a:r>
            <a:r>
              <a:rPr b="1" baseline="30000" i="0" lang="en-US" sz="1400" u="none">
                <a:solidFill>
                  <a:srgbClr val="FFFF66"/>
                </a:solidFill>
                <a:latin typeface="Arial"/>
                <a:ea typeface="Arial"/>
                <a:cs typeface="Arial"/>
                <a:sym typeface="Arial"/>
              </a:rPr>
              <a:t>-3</a:t>
            </a:r>
            <a:r>
              <a:rPr b="1" i="0" lang="en-US" sz="1400" u="none">
                <a:solidFill>
                  <a:srgbClr val="FFFF66"/>
                </a:solidFill>
                <a:latin typeface="Arial"/>
                <a:ea typeface="Arial"/>
                <a:cs typeface="Arial"/>
                <a:sym typeface="Arial"/>
              </a:rPr>
              <a:t>)</a:t>
            </a:r>
            <a:endParaRPr/>
          </a:p>
        </p:txBody>
      </p:sp>
      <p:sp>
        <p:nvSpPr>
          <p:cNvPr id="517" name="Google Shape;517;p39"/>
          <p:cNvSpPr txBox="1"/>
          <p:nvPr/>
        </p:nvSpPr>
        <p:spPr>
          <a:xfrm>
            <a:off x="4451350" y="5586412"/>
            <a:ext cx="2136775" cy="61436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66"/>
              </a:buClr>
              <a:buSzPts val="1600"/>
              <a:buFont typeface="Arial"/>
              <a:buNone/>
            </a:pPr>
            <a:r>
              <a:rPr b="0" i="0" lang="en-US" sz="1600" u="none">
                <a:solidFill>
                  <a:srgbClr val="FFFF66"/>
                </a:solidFill>
                <a:latin typeface="Arial"/>
                <a:ea typeface="Arial"/>
                <a:cs typeface="Arial"/>
                <a:sym typeface="Arial"/>
              </a:rPr>
              <a:t>(ROI 1: ■; ROI 2: ●; ROI 3: ▼; ROI 4: ▲).</a:t>
            </a:r>
            <a:r>
              <a:rPr b="0" i="0" lang="en-US" sz="1800" u="none">
                <a:solidFill>
                  <a:srgbClr val="FFFF00"/>
                </a:solidFill>
                <a:latin typeface="Arial"/>
                <a:ea typeface="Arial"/>
                <a:cs typeface="Arial"/>
                <a:sym typeface="Arial"/>
              </a:rPr>
              <a:t> </a:t>
            </a:r>
            <a:endParaRPr/>
          </a:p>
        </p:txBody>
      </p:sp>
      <p:pic>
        <p:nvPicPr>
          <p:cNvPr id="518" name="Google Shape;518;p39"/>
          <p:cNvPicPr preferRelativeResize="0"/>
          <p:nvPr>
            <p:ph idx="2" type="body"/>
          </p:nvPr>
        </p:nvPicPr>
        <p:blipFill rotWithShape="1">
          <a:blip r:embed="rId7">
            <a:alphaModFix/>
          </a:blip>
          <a:srcRect b="0" l="0" r="0" t="0"/>
          <a:stretch/>
        </p:blipFill>
        <p:spPr>
          <a:xfrm>
            <a:off x="107950" y="4076700"/>
            <a:ext cx="4343400" cy="2060575"/>
          </a:xfrm>
          <a:prstGeom prst="rect">
            <a:avLst/>
          </a:prstGeom>
          <a:noFill/>
          <a:ln>
            <a:noFill/>
          </a:ln>
        </p:spPr>
      </p:pic>
      <p:sp>
        <p:nvSpPr>
          <p:cNvPr id="519" name="Google Shape;519;p39"/>
          <p:cNvSpPr txBox="1"/>
          <p:nvPr/>
        </p:nvSpPr>
        <p:spPr>
          <a:xfrm>
            <a:off x="898525" y="6294437"/>
            <a:ext cx="73517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Ghosh et al. (2013) J Eng Med, Proc Inst Mech Engrs Part H, </a:t>
            </a:r>
            <a:r>
              <a:rPr b="0" i="0" lang="en-US" sz="1600" u="none">
                <a:solidFill>
                  <a:srgbClr val="FFFFFF"/>
                </a:solidFill>
                <a:latin typeface="Arial"/>
                <a:ea typeface="Arial"/>
                <a:cs typeface="Arial"/>
                <a:sym typeface="Arial"/>
              </a:rPr>
              <a:t>227(5), 490-502.</a:t>
            </a:r>
            <a:endParaRPr/>
          </a:p>
        </p:txBody>
      </p:sp>
      <p:pic>
        <p:nvPicPr>
          <p:cNvPr id="520" name="Google Shape;520;p39"/>
          <p:cNvPicPr preferRelativeResize="0"/>
          <p:nvPr/>
        </p:nvPicPr>
        <p:blipFill rotWithShape="1">
          <a:blip r:embed="rId8">
            <a:alphaModFix/>
          </a:blip>
          <a:srcRect b="0" l="0" r="0" t="0"/>
          <a:stretch/>
        </p:blipFill>
        <p:spPr>
          <a:xfrm>
            <a:off x="5224462" y="4113212"/>
            <a:ext cx="1300162" cy="139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0"/>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id="526" name="Google Shape;526;p40"/>
          <p:cNvPicPr preferRelativeResize="0"/>
          <p:nvPr>
            <p:ph idx="1" type="body"/>
          </p:nvPr>
        </p:nvPicPr>
        <p:blipFill rotWithShape="1">
          <a:blip r:embed="rId3">
            <a:alphaModFix/>
          </a:blip>
          <a:srcRect b="0" l="0" r="0" t="0"/>
          <a:stretch/>
        </p:blipFill>
        <p:spPr>
          <a:xfrm>
            <a:off x="215900" y="2168525"/>
            <a:ext cx="2555875" cy="2489200"/>
          </a:xfrm>
          <a:prstGeom prst="rect">
            <a:avLst/>
          </a:prstGeom>
          <a:noFill/>
          <a:ln>
            <a:noFill/>
          </a:ln>
        </p:spPr>
      </p:pic>
      <p:pic>
        <p:nvPicPr>
          <p:cNvPr descr="㤭矪Ꚉ矧(" id="527" name="Google Shape;527;p40"/>
          <p:cNvPicPr preferRelativeResize="0"/>
          <p:nvPr>
            <p:ph idx="2" type="body"/>
          </p:nvPr>
        </p:nvPicPr>
        <p:blipFill rotWithShape="1">
          <a:blip r:embed="rId4">
            <a:alphaModFix/>
          </a:blip>
          <a:srcRect b="0" l="0" r="0" t="0"/>
          <a:stretch/>
        </p:blipFill>
        <p:spPr>
          <a:xfrm>
            <a:off x="3419475" y="2168525"/>
            <a:ext cx="2520950" cy="2492375"/>
          </a:xfrm>
          <a:prstGeom prst="rect">
            <a:avLst/>
          </a:prstGeom>
          <a:noFill/>
          <a:ln>
            <a:noFill/>
          </a:ln>
        </p:spPr>
      </p:pic>
      <p:pic>
        <p:nvPicPr>
          <p:cNvPr id="528" name="Google Shape;528;p40"/>
          <p:cNvPicPr preferRelativeResize="0"/>
          <p:nvPr>
            <p:ph idx="3" type="body"/>
          </p:nvPr>
        </p:nvPicPr>
        <p:blipFill rotWithShape="1">
          <a:blip r:embed="rId5">
            <a:alphaModFix/>
          </a:blip>
          <a:srcRect b="0" l="0" r="0" t="0"/>
          <a:stretch/>
        </p:blipFill>
        <p:spPr>
          <a:xfrm>
            <a:off x="6423025" y="2185987"/>
            <a:ext cx="2362200" cy="2486025"/>
          </a:xfrm>
          <a:prstGeom prst="rect">
            <a:avLst/>
          </a:prstGeom>
          <a:noFill/>
          <a:ln>
            <a:noFill/>
          </a:ln>
        </p:spPr>
      </p:pic>
      <p:sp>
        <p:nvSpPr>
          <p:cNvPr id="529" name="Google Shape;529;p40"/>
          <p:cNvSpPr txBox="1"/>
          <p:nvPr/>
        </p:nvSpPr>
        <p:spPr>
          <a:xfrm>
            <a:off x="1584325" y="333375"/>
            <a:ext cx="5868987"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Composite Acetabular Components</a:t>
            </a:r>
            <a:endParaRPr/>
          </a:p>
        </p:txBody>
      </p:sp>
      <p:sp>
        <p:nvSpPr>
          <p:cNvPr id="530" name="Google Shape;530;p40"/>
          <p:cNvSpPr txBox="1"/>
          <p:nvPr/>
        </p:nvSpPr>
        <p:spPr>
          <a:xfrm>
            <a:off x="3600450" y="1800225"/>
            <a:ext cx="215900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Prosthesis 2</a:t>
            </a:r>
            <a:r>
              <a:rPr b="0" i="0" lang="en-US" sz="1800" u="none">
                <a:solidFill>
                  <a:srgbClr val="FFFF00"/>
                </a:solidFill>
                <a:latin typeface="Arial"/>
                <a:ea typeface="Arial"/>
                <a:cs typeface="Arial"/>
                <a:sym typeface="Arial"/>
              </a:rPr>
              <a:t>  </a:t>
            </a:r>
            <a:endParaRPr/>
          </a:p>
        </p:txBody>
      </p:sp>
      <p:sp>
        <p:nvSpPr>
          <p:cNvPr id="531" name="Google Shape;531;p40"/>
          <p:cNvSpPr txBox="1"/>
          <p:nvPr/>
        </p:nvSpPr>
        <p:spPr>
          <a:xfrm>
            <a:off x="395287" y="1800225"/>
            <a:ext cx="2159000" cy="3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0" i="0" lang="en-US" sz="1800" u="none">
                <a:solidFill>
                  <a:schemeClr val="lt1"/>
                </a:solidFill>
                <a:latin typeface="Arial"/>
                <a:ea typeface="Arial"/>
                <a:cs typeface="Arial"/>
                <a:sym typeface="Arial"/>
              </a:rPr>
              <a:t>Prosthesis 1</a:t>
            </a:r>
            <a:endParaRPr/>
          </a:p>
        </p:txBody>
      </p:sp>
      <p:sp>
        <p:nvSpPr>
          <p:cNvPr id="532" name="Google Shape;532;p40"/>
          <p:cNvSpPr txBox="1"/>
          <p:nvPr/>
        </p:nvSpPr>
        <p:spPr>
          <a:xfrm>
            <a:off x="88900" y="4689475"/>
            <a:ext cx="2970212" cy="8302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UHMWPE bearing, interlocked with 1.5 mm thick CFR-PBT (Cambridge Cup)</a:t>
            </a:r>
            <a:endParaRPr/>
          </a:p>
        </p:txBody>
      </p:sp>
      <p:sp>
        <p:nvSpPr>
          <p:cNvPr id="533" name="Google Shape;533;p40"/>
          <p:cNvSpPr txBox="1"/>
          <p:nvPr/>
        </p:nvSpPr>
        <p:spPr>
          <a:xfrm>
            <a:off x="3348037" y="4689475"/>
            <a:ext cx="2592387"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CFR-PEEK (Mitch PCR Cup)</a:t>
            </a:r>
            <a:endParaRPr/>
          </a:p>
        </p:txBody>
      </p:sp>
      <p:sp>
        <p:nvSpPr>
          <p:cNvPr id="534" name="Google Shape;534;p40"/>
          <p:cNvSpPr txBox="1"/>
          <p:nvPr/>
        </p:nvSpPr>
        <p:spPr>
          <a:xfrm>
            <a:off x="6192837" y="4689475"/>
            <a:ext cx="2519362" cy="584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600"/>
              <a:buFont typeface="Arial"/>
              <a:buNone/>
            </a:pPr>
            <a:r>
              <a:rPr b="0" i="0" lang="en-US" sz="1600" u="none">
                <a:solidFill>
                  <a:srgbClr val="FFFF99"/>
                </a:solidFill>
                <a:latin typeface="Arial"/>
                <a:ea typeface="Arial"/>
                <a:cs typeface="Arial"/>
                <a:sym typeface="Arial"/>
              </a:rPr>
              <a:t>3mm thick CFR-PEEK (Hemispherical Cup)</a:t>
            </a:r>
            <a:endParaRPr/>
          </a:p>
        </p:txBody>
      </p:sp>
      <p:sp>
        <p:nvSpPr>
          <p:cNvPr id="535" name="Google Shape;535;p40"/>
          <p:cNvSpPr txBox="1"/>
          <p:nvPr/>
        </p:nvSpPr>
        <p:spPr>
          <a:xfrm>
            <a:off x="6518275" y="1808162"/>
            <a:ext cx="2517775" cy="369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0" lang="en-US" sz="1600" u="none">
                <a:solidFill>
                  <a:schemeClr val="lt1"/>
                </a:solidFill>
                <a:latin typeface="Arial"/>
                <a:ea typeface="Arial"/>
                <a:cs typeface="Arial"/>
                <a:sym typeface="Arial"/>
              </a:rPr>
              <a:t>Prosthesis 3</a:t>
            </a:r>
            <a:r>
              <a:rPr b="0" i="0" lang="en-US" sz="1800" u="none">
                <a:solidFill>
                  <a:srgbClr val="FFFF00"/>
                </a:solidFill>
                <a:latin typeface="Arial"/>
                <a:ea typeface="Arial"/>
                <a:cs typeface="Arial"/>
                <a:sym typeface="Arial"/>
              </a:rPr>
              <a:t>  </a:t>
            </a:r>
            <a:endParaRPr/>
          </a:p>
        </p:txBody>
      </p:sp>
      <p:sp>
        <p:nvSpPr>
          <p:cNvPr id="536" name="Google Shape;536;p40"/>
          <p:cNvSpPr txBox="1"/>
          <p:nvPr/>
        </p:nvSpPr>
        <p:spPr>
          <a:xfrm>
            <a:off x="6119812" y="5572125"/>
            <a:ext cx="2592387" cy="338137"/>
          </a:xfrm>
          <a:prstGeom prst="rect">
            <a:avLst/>
          </a:prstGeom>
          <a:no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Narrow"/>
              <a:buNone/>
            </a:pPr>
            <a:r>
              <a:rPr b="1" i="0" lang="en-US" sz="1600" u="none">
                <a:solidFill>
                  <a:schemeClr val="lt1"/>
                </a:solidFill>
                <a:latin typeface="Arial Narrow"/>
                <a:ea typeface="Arial Narrow"/>
                <a:cs typeface="Arial Narrow"/>
                <a:sym typeface="Arial Narrow"/>
              </a:rPr>
              <a:t>E</a:t>
            </a:r>
            <a:r>
              <a:rPr b="1" baseline="-25000" i="0" lang="en-US" sz="1600" u="none">
                <a:solidFill>
                  <a:schemeClr val="lt1"/>
                </a:solidFill>
                <a:latin typeface="Arial Narrow"/>
                <a:ea typeface="Arial Narrow"/>
                <a:cs typeface="Arial Narrow"/>
                <a:sym typeface="Arial Narrow"/>
              </a:rPr>
              <a:t>CFR-PEEK</a:t>
            </a:r>
            <a:r>
              <a:rPr b="1" i="0" lang="en-US" sz="1600" u="none">
                <a:solidFill>
                  <a:schemeClr val="lt1"/>
                </a:solidFill>
                <a:latin typeface="Arial Narrow"/>
                <a:ea typeface="Arial Narrow"/>
                <a:cs typeface="Arial Narrow"/>
                <a:sym typeface="Arial Narrow"/>
              </a:rPr>
              <a:t> = 13 GPa, ν = 0.4</a:t>
            </a:r>
            <a:endParaRPr/>
          </a:p>
        </p:txBody>
      </p:sp>
      <p:sp>
        <p:nvSpPr>
          <p:cNvPr id="537" name="Google Shape;537;p40"/>
          <p:cNvSpPr txBox="1"/>
          <p:nvPr/>
        </p:nvSpPr>
        <p:spPr>
          <a:xfrm>
            <a:off x="417512" y="5553075"/>
            <a:ext cx="5341937" cy="369887"/>
          </a:xfrm>
          <a:prstGeom prst="rect">
            <a:avLst/>
          </a:prstGeom>
          <a:noFill/>
          <a:ln cap="flat" cmpd="sng" w="9525">
            <a:solidFill>
              <a:srgbClr val="FFFF99"/>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Narrow"/>
              <a:buNone/>
            </a:pPr>
            <a:r>
              <a:rPr b="0" i="0" lang="en-US" sz="1800" u="none">
                <a:solidFill>
                  <a:schemeClr val="lt1"/>
                </a:solidFill>
                <a:latin typeface="Arial Narrow"/>
                <a:ea typeface="Arial Narrow"/>
                <a:cs typeface="Arial Narrow"/>
                <a:sym typeface="Arial Narrow"/>
              </a:rPr>
              <a:t>E</a:t>
            </a:r>
            <a:r>
              <a:rPr b="0" baseline="-25000" i="0" lang="en-US" sz="1800" u="none">
                <a:solidFill>
                  <a:schemeClr val="lt1"/>
                </a:solidFill>
                <a:latin typeface="Arial Narrow"/>
                <a:ea typeface="Arial Narrow"/>
                <a:cs typeface="Arial Narrow"/>
                <a:sym typeface="Arial Narrow"/>
              </a:rPr>
              <a:t>CFR-PBT</a:t>
            </a:r>
            <a:r>
              <a:rPr b="0" i="0" lang="en-US" sz="1800" u="none">
                <a:solidFill>
                  <a:schemeClr val="lt1"/>
                </a:solidFill>
                <a:latin typeface="Arial Narrow"/>
                <a:ea typeface="Arial Narrow"/>
                <a:cs typeface="Arial Narrow"/>
                <a:sym typeface="Arial Narrow"/>
              </a:rPr>
              <a:t> = 16.6 GPa, ν = 0.4; E</a:t>
            </a:r>
            <a:r>
              <a:rPr b="0" baseline="-25000" i="0" lang="en-US" sz="1800" u="none">
                <a:solidFill>
                  <a:schemeClr val="lt1"/>
                </a:solidFill>
                <a:latin typeface="Arial Narrow"/>
                <a:ea typeface="Arial Narrow"/>
                <a:cs typeface="Arial Narrow"/>
                <a:sym typeface="Arial Narrow"/>
              </a:rPr>
              <a:t>UHMWPE</a:t>
            </a:r>
            <a:r>
              <a:rPr b="0" i="0" lang="en-US" sz="1800" u="none">
                <a:solidFill>
                  <a:schemeClr val="lt1"/>
                </a:solidFill>
                <a:latin typeface="Arial Narrow"/>
                <a:ea typeface="Arial Narrow"/>
                <a:cs typeface="Arial Narrow"/>
                <a:sym typeface="Arial Narrow"/>
              </a:rPr>
              <a:t> = 1.174 GPa, ν = 0.45</a:t>
            </a:r>
            <a:r>
              <a:rPr b="0" i="0" lang="en-US" sz="1800" u="none">
                <a:solidFill>
                  <a:srgbClr val="FFFF00"/>
                </a:solidFill>
                <a:latin typeface="Arial Narrow"/>
                <a:ea typeface="Arial Narrow"/>
                <a:cs typeface="Arial Narrow"/>
                <a:sym typeface="Arial Narrow"/>
              </a:rPr>
              <a:t> </a:t>
            </a:r>
            <a:endParaRPr/>
          </a:p>
        </p:txBody>
      </p:sp>
      <p:pic>
        <p:nvPicPr>
          <p:cNvPr id="538" name="Google Shape;538;p40"/>
          <p:cNvPicPr preferRelativeResize="0"/>
          <p:nvPr/>
        </p:nvPicPr>
        <p:blipFill rotWithShape="1">
          <a:blip r:embed="rId6">
            <a:alphaModFix/>
          </a:blip>
          <a:srcRect b="0" l="50788" r="151" t="0"/>
          <a:stretch/>
        </p:blipFill>
        <p:spPr>
          <a:xfrm>
            <a:off x="7567612" y="176212"/>
            <a:ext cx="1325562" cy="1631950"/>
          </a:xfrm>
          <a:prstGeom prst="rect">
            <a:avLst/>
          </a:prstGeom>
          <a:noFill/>
          <a:ln>
            <a:noFill/>
          </a:ln>
        </p:spPr>
      </p:pic>
      <p:sp>
        <p:nvSpPr>
          <p:cNvPr id="539" name="Google Shape;539;p40"/>
          <p:cNvSpPr txBox="1"/>
          <p:nvPr/>
        </p:nvSpPr>
        <p:spPr>
          <a:xfrm>
            <a:off x="576262" y="6273800"/>
            <a:ext cx="792003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1" lang="en-US" sz="1600" u="none">
                <a:solidFill>
                  <a:srgbClr val="FFFFFF"/>
                </a:solidFill>
                <a:latin typeface="Arial"/>
                <a:ea typeface="Arial"/>
                <a:cs typeface="Arial"/>
                <a:sym typeface="Arial"/>
              </a:rPr>
              <a:t>Ghosh and Gupta (2014), J Mechanical Behavior Biomedical Materials, </a:t>
            </a:r>
            <a:r>
              <a:rPr b="0" i="0" lang="en-US" sz="1600" u="none">
                <a:solidFill>
                  <a:srgbClr val="FFFFFF"/>
                </a:solidFill>
                <a:latin typeface="Arial"/>
                <a:ea typeface="Arial"/>
                <a:cs typeface="Arial"/>
                <a:sym typeface="Arial"/>
              </a:rPr>
              <a:t>32, 257-269.</a:t>
            </a:r>
            <a:endParaRPr/>
          </a:p>
        </p:txBody>
      </p:sp>
      <p:pic>
        <p:nvPicPr>
          <p:cNvPr id="540" name="Google Shape;540;p40"/>
          <p:cNvPicPr preferRelativeResize="0"/>
          <p:nvPr/>
        </p:nvPicPr>
        <p:blipFill rotWithShape="1">
          <a:blip r:embed="rId6">
            <a:alphaModFix/>
          </a:blip>
          <a:srcRect b="0" l="27" r="50909" t="0"/>
          <a:stretch/>
        </p:blipFill>
        <p:spPr>
          <a:xfrm>
            <a:off x="250825" y="174625"/>
            <a:ext cx="1325562" cy="1633537"/>
          </a:xfrm>
          <a:prstGeom prst="rect">
            <a:avLst/>
          </a:prstGeom>
          <a:noFill/>
          <a:ln>
            <a:noFill/>
          </a:ln>
        </p:spPr>
      </p:pic>
      <p:sp>
        <p:nvSpPr>
          <p:cNvPr id="541" name="Google Shape;541;p40"/>
          <p:cNvSpPr txBox="1"/>
          <p:nvPr/>
        </p:nvSpPr>
        <p:spPr>
          <a:xfrm>
            <a:off x="1692275" y="1042987"/>
            <a:ext cx="5795962"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Investigations on variation in: (1) Design, (2) Thickness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41"/>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pic>
        <p:nvPicPr>
          <p:cNvPr descr="Legend_density" id="547" name="Google Shape;547;p41"/>
          <p:cNvPicPr preferRelativeResize="0"/>
          <p:nvPr/>
        </p:nvPicPr>
        <p:blipFill rotWithShape="1">
          <a:blip r:embed="rId3">
            <a:alphaModFix/>
          </a:blip>
          <a:srcRect b="0" l="0" r="0" t="0"/>
          <a:stretch/>
        </p:blipFill>
        <p:spPr>
          <a:xfrm>
            <a:off x="7764462" y="1268412"/>
            <a:ext cx="1200150" cy="1944687"/>
          </a:xfrm>
          <a:prstGeom prst="rect">
            <a:avLst/>
          </a:prstGeom>
          <a:noFill/>
          <a:ln>
            <a:noFill/>
          </a:ln>
        </p:spPr>
      </p:pic>
      <p:sp>
        <p:nvSpPr>
          <p:cNvPr id="548" name="Google Shape;548;p41"/>
          <p:cNvSpPr txBox="1"/>
          <p:nvPr/>
        </p:nvSpPr>
        <p:spPr>
          <a:xfrm>
            <a:off x="919162" y="638175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2</a:t>
            </a:r>
            <a:endParaRPr/>
          </a:p>
        </p:txBody>
      </p:sp>
      <p:sp>
        <p:nvSpPr>
          <p:cNvPr id="549" name="Google Shape;549;p41"/>
          <p:cNvSpPr txBox="1"/>
          <p:nvPr/>
        </p:nvSpPr>
        <p:spPr>
          <a:xfrm>
            <a:off x="827087" y="3392487"/>
            <a:ext cx="2844800"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Immediate post-operative</a:t>
            </a:r>
            <a:endParaRPr/>
          </a:p>
        </p:txBody>
      </p:sp>
      <p:sp>
        <p:nvSpPr>
          <p:cNvPr id="550" name="Google Shape;550;p41"/>
          <p:cNvSpPr txBox="1"/>
          <p:nvPr/>
        </p:nvSpPr>
        <p:spPr>
          <a:xfrm>
            <a:off x="647700" y="115887"/>
            <a:ext cx="7848600" cy="8223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Changes in bone density distributions around composite acetabular implants</a:t>
            </a:r>
            <a:endParaRPr/>
          </a:p>
        </p:txBody>
      </p:sp>
      <p:grpSp>
        <p:nvGrpSpPr>
          <p:cNvPr id="551" name="Google Shape;551;p41"/>
          <p:cNvGrpSpPr/>
          <p:nvPr/>
        </p:nvGrpSpPr>
        <p:grpSpPr>
          <a:xfrm>
            <a:off x="646112" y="908050"/>
            <a:ext cx="2952750" cy="2481262"/>
            <a:chOff x="179387" y="2636837"/>
            <a:chExt cx="2952750" cy="2481262"/>
          </a:xfrm>
        </p:grpSpPr>
        <p:pic>
          <p:nvPicPr>
            <p:cNvPr descr="density_cancellous" id="552" name="Google Shape;552;p41"/>
            <p:cNvPicPr preferRelativeResize="0"/>
            <p:nvPr/>
          </p:nvPicPr>
          <p:blipFill rotWithShape="1">
            <a:blip r:embed="rId4">
              <a:alphaModFix/>
            </a:blip>
            <a:srcRect b="0" l="0" r="0" t="0"/>
            <a:stretch/>
          </p:blipFill>
          <p:spPr>
            <a:xfrm>
              <a:off x="179387" y="2636837"/>
              <a:ext cx="2952750" cy="2481262"/>
            </a:xfrm>
            <a:prstGeom prst="rect">
              <a:avLst/>
            </a:prstGeom>
            <a:noFill/>
            <a:ln>
              <a:noFill/>
            </a:ln>
          </p:spPr>
        </p:pic>
        <p:cxnSp>
          <p:nvCxnSpPr>
            <p:cNvPr id="553" name="Google Shape;553;p41"/>
            <p:cNvCxnSpPr/>
            <p:nvPr/>
          </p:nvCxnSpPr>
          <p:spPr>
            <a:xfrm>
              <a:off x="974725" y="3948112"/>
              <a:ext cx="1765300" cy="0"/>
            </a:xfrm>
            <a:prstGeom prst="straightConnector1">
              <a:avLst/>
            </a:prstGeom>
            <a:noFill/>
            <a:ln cap="flat" cmpd="sng" w="19050">
              <a:solidFill>
                <a:schemeClr val="dk1"/>
              </a:solidFill>
              <a:prstDash val="solid"/>
              <a:miter lim="800000"/>
              <a:headEnd len="med" w="med" type="none"/>
              <a:tailEnd len="med" w="med" type="none"/>
            </a:ln>
          </p:spPr>
        </p:cxnSp>
        <p:cxnSp>
          <p:nvCxnSpPr>
            <p:cNvPr id="554" name="Google Shape;554;p41"/>
            <p:cNvCxnSpPr/>
            <p:nvPr/>
          </p:nvCxnSpPr>
          <p:spPr>
            <a:xfrm rot="10800000">
              <a:off x="1878012" y="3128962"/>
              <a:ext cx="0" cy="1693862"/>
            </a:xfrm>
            <a:prstGeom prst="straightConnector1">
              <a:avLst/>
            </a:prstGeom>
            <a:noFill/>
            <a:ln cap="flat" cmpd="sng" w="19050">
              <a:solidFill>
                <a:schemeClr val="dk1"/>
              </a:solidFill>
              <a:prstDash val="solid"/>
              <a:miter lim="800000"/>
              <a:headEnd len="med" w="med" type="none"/>
              <a:tailEnd len="med" w="med" type="none"/>
            </a:ln>
          </p:spPr>
        </p:cxnSp>
        <p:sp>
          <p:nvSpPr>
            <p:cNvPr id="555" name="Google Shape;555;p41"/>
            <p:cNvSpPr txBox="1"/>
            <p:nvPr/>
          </p:nvSpPr>
          <p:spPr>
            <a:xfrm>
              <a:off x="1473200" y="3554412"/>
              <a:ext cx="2825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556" name="Google Shape;556;p41"/>
            <p:cNvSpPr txBox="1"/>
            <p:nvPr/>
          </p:nvSpPr>
          <p:spPr>
            <a:xfrm>
              <a:off x="1979612" y="3554412"/>
              <a:ext cx="2825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557" name="Google Shape;557;p41"/>
            <p:cNvSpPr txBox="1"/>
            <p:nvPr/>
          </p:nvSpPr>
          <p:spPr>
            <a:xfrm>
              <a:off x="1976437" y="4048125"/>
              <a:ext cx="2825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58" name="Google Shape;558;p41"/>
            <p:cNvSpPr txBox="1"/>
            <p:nvPr/>
          </p:nvSpPr>
          <p:spPr>
            <a:xfrm>
              <a:off x="1479550" y="4056062"/>
              <a:ext cx="2825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nvGrpSpPr>
          <p:cNvPr id="559" name="Google Shape;559;p41"/>
          <p:cNvGrpSpPr/>
          <p:nvPr/>
        </p:nvGrpSpPr>
        <p:grpSpPr>
          <a:xfrm>
            <a:off x="4446587" y="908050"/>
            <a:ext cx="2970212" cy="2478087"/>
            <a:chOff x="3527425" y="873125"/>
            <a:chExt cx="2970212" cy="2478087"/>
          </a:xfrm>
        </p:grpSpPr>
        <p:pic>
          <p:nvPicPr>
            <p:cNvPr descr="density_cancellous" id="560" name="Google Shape;560;p41"/>
            <p:cNvPicPr preferRelativeResize="0"/>
            <p:nvPr/>
          </p:nvPicPr>
          <p:blipFill rotWithShape="1">
            <a:blip r:embed="rId5">
              <a:alphaModFix/>
            </a:blip>
            <a:srcRect b="0" l="0" r="0" t="0"/>
            <a:stretch/>
          </p:blipFill>
          <p:spPr>
            <a:xfrm>
              <a:off x="3527425" y="873125"/>
              <a:ext cx="2970212" cy="2478087"/>
            </a:xfrm>
            <a:prstGeom prst="rect">
              <a:avLst/>
            </a:prstGeom>
            <a:noFill/>
            <a:ln>
              <a:noFill/>
            </a:ln>
          </p:spPr>
        </p:pic>
        <p:cxnSp>
          <p:nvCxnSpPr>
            <p:cNvPr id="561" name="Google Shape;561;p41"/>
            <p:cNvCxnSpPr/>
            <p:nvPr/>
          </p:nvCxnSpPr>
          <p:spPr>
            <a:xfrm>
              <a:off x="4348162" y="2184400"/>
              <a:ext cx="1770062" cy="0"/>
            </a:xfrm>
            <a:prstGeom prst="straightConnector1">
              <a:avLst/>
            </a:prstGeom>
            <a:noFill/>
            <a:ln cap="flat" cmpd="sng" w="19050">
              <a:solidFill>
                <a:schemeClr val="dk1"/>
              </a:solidFill>
              <a:prstDash val="solid"/>
              <a:miter lim="800000"/>
              <a:headEnd len="med" w="med" type="none"/>
              <a:tailEnd len="med" w="med" type="none"/>
            </a:ln>
          </p:spPr>
        </p:cxnSp>
        <p:cxnSp>
          <p:nvCxnSpPr>
            <p:cNvPr id="562" name="Google Shape;562;p41"/>
            <p:cNvCxnSpPr/>
            <p:nvPr/>
          </p:nvCxnSpPr>
          <p:spPr>
            <a:xfrm rot="10800000">
              <a:off x="5254625" y="1366837"/>
              <a:ext cx="0" cy="1690687"/>
            </a:xfrm>
            <a:prstGeom prst="straightConnector1">
              <a:avLst/>
            </a:prstGeom>
            <a:noFill/>
            <a:ln cap="flat" cmpd="sng" w="19050">
              <a:solidFill>
                <a:schemeClr val="dk1"/>
              </a:solidFill>
              <a:prstDash val="solid"/>
              <a:miter lim="800000"/>
              <a:headEnd len="med" w="med" type="none"/>
              <a:tailEnd len="med" w="med" type="none"/>
            </a:ln>
          </p:spPr>
        </p:cxnSp>
        <p:sp>
          <p:nvSpPr>
            <p:cNvPr id="563" name="Google Shape;563;p41"/>
            <p:cNvSpPr txBox="1"/>
            <p:nvPr/>
          </p:nvSpPr>
          <p:spPr>
            <a:xfrm>
              <a:off x="4848225" y="1790700"/>
              <a:ext cx="284162"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1</a:t>
              </a:r>
              <a:endParaRPr/>
            </a:p>
          </p:txBody>
        </p:sp>
        <p:sp>
          <p:nvSpPr>
            <p:cNvPr id="564" name="Google Shape;564;p41"/>
            <p:cNvSpPr txBox="1"/>
            <p:nvPr/>
          </p:nvSpPr>
          <p:spPr>
            <a:xfrm>
              <a:off x="5356225" y="1790700"/>
              <a:ext cx="28257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a:solidFill>
                    <a:schemeClr val="lt1"/>
                  </a:solidFill>
                  <a:latin typeface="Arial"/>
                  <a:ea typeface="Arial"/>
                  <a:cs typeface="Arial"/>
                  <a:sym typeface="Arial"/>
                </a:rPr>
                <a:t>2</a:t>
              </a:r>
              <a:endParaRPr/>
            </a:p>
          </p:txBody>
        </p:sp>
        <p:sp>
          <p:nvSpPr>
            <p:cNvPr id="565" name="Google Shape;565;p41"/>
            <p:cNvSpPr txBox="1"/>
            <p:nvPr/>
          </p:nvSpPr>
          <p:spPr>
            <a:xfrm>
              <a:off x="5351462" y="2284412"/>
              <a:ext cx="284162"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66" name="Google Shape;566;p41"/>
            <p:cNvSpPr txBox="1"/>
            <p:nvPr/>
          </p:nvSpPr>
          <p:spPr>
            <a:xfrm>
              <a:off x="4852987" y="2292350"/>
              <a:ext cx="284162"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sp>
        <p:nvSpPr>
          <p:cNvPr id="567" name="Google Shape;567;p41"/>
          <p:cNvSpPr txBox="1"/>
          <p:nvPr/>
        </p:nvSpPr>
        <p:spPr>
          <a:xfrm>
            <a:off x="7380287" y="3357562"/>
            <a:ext cx="1871662" cy="3365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1" i="0" lang="en-US" sz="1600" u="none">
                <a:solidFill>
                  <a:schemeClr val="lt1"/>
                </a:solidFill>
                <a:latin typeface="Arial"/>
                <a:ea typeface="Arial"/>
                <a:cs typeface="Arial"/>
                <a:sym typeface="Arial"/>
              </a:rPr>
              <a:t>Density (g cm</a:t>
            </a:r>
            <a:r>
              <a:rPr b="1" baseline="30000" i="0" lang="en-US" sz="1600" u="none">
                <a:solidFill>
                  <a:schemeClr val="lt1"/>
                </a:solidFill>
                <a:latin typeface="Arial"/>
                <a:ea typeface="Arial"/>
                <a:cs typeface="Arial"/>
                <a:sym typeface="Arial"/>
              </a:rPr>
              <a:t>-3</a:t>
            </a:r>
            <a:r>
              <a:rPr b="1" i="0" lang="en-US" sz="1600" u="none">
                <a:solidFill>
                  <a:schemeClr val="lt1"/>
                </a:solidFill>
                <a:latin typeface="Arial"/>
                <a:ea typeface="Arial"/>
                <a:cs typeface="Arial"/>
                <a:sym typeface="Arial"/>
              </a:rPr>
              <a:t>)</a:t>
            </a:r>
            <a:endParaRPr/>
          </a:p>
        </p:txBody>
      </p:sp>
      <p:grpSp>
        <p:nvGrpSpPr>
          <p:cNvPr id="568" name="Google Shape;568;p41"/>
          <p:cNvGrpSpPr/>
          <p:nvPr/>
        </p:nvGrpSpPr>
        <p:grpSpPr>
          <a:xfrm>
            <a:off x="755650" y="3897312"/>
            <a:ext cx="3051175" cy="2476500"/>
            <a:chOff x="287337" y="3897312"/>
            <a:chExt cx="3070225" cy="2492375"/>
          </a:xfrm>
        </p:grpSpPr>
        <p:pic>
          <p:nvPicPr>
            <p:cNvPr descr="density_cancellous" id="569" name="Google Shape;569;p41"/>
            <p:cNvPicPr preferRelativeResize="0"/>
            <p:nvPr/>
          </p:nvPicPr>
          <p:blipFill rotWithShape="1">
            <a:blip r:embed="rId6">
              <a:alphaModFix/>
            </a:blip>
            <a:srcRect b="0" l="0" r="0" t="0"/>
            <a:stretch/>
          </p:blipFill>
          <p:spPr>
            <a:xfrm>
              <a:off x="287337" y="3897312"/>
              <a:ext cx="3070225" cy="2492375"/>
            </a:xfrm>
            <a:prstGeom prst="rect">
              <a:avLst/>
            </a:prstGeom>
            <a:noFill/>
            <a:ln>
              <a:noFill/>
            </a:ln>
          </p:spPr>
        </p:pic>
        <p:cxnSp>
          <p:nvCxnSpPr>
            <p:cNvPr id="570" name="Google Shape;570;p41"/>
            <p:cNvCxnSpPr/>
            <p:nvPr/>
          </p:nvCxnSpPr>
          <p:spPr>
            <a:xfrm>
              <a:off x="1125537" y="5207000"/>
              <a:ext cx="1800225" cy="0"/>
            </a:xfrm>
            <a:prstGeom prst="straightConnector1">
              <a:avLst/>
            </a:prstGeom>
            <a:noFill/>
            <a:ln cap="flat" cmpd="sng" w="19050">
              <a:solidFill>
                <a:schemeClr val="dk1"/>
              </a:solidFill>
              <a:prstDash val="solid"/>
              <a:miter lim="800000"/>
              <a:headEnd len="med" w="med" type="none"/>
              <a:tailEnd len="med" w="med" type="none"/>
            </a:ln>
          </p:spPr>
        </p:cxnSp>
        <p:cxnSp>
          <p:nvCxnSpPr>
            <p:cNvPr id="571" name="Google Shape;571;p41"/>
            <p:cNvCxnSpPr/>
            <p:nvPr/>
          </p:nvCxnSpPr>
          <p:spPr>
            <a:xfrm rot="10800000">
              <a:off x="2047875" y="4383087"/>
              <a:ext cx="0" cy="1703387"/>
            </a:xfrm>
            <a:prstGeom prst="straightConnector1">
              <a:avLst/>
            </a:prstGeom>
            <a:noFill/>
            <a:ln cap="flat" cmpd="sng" w="19050">
              <a:solidFill>
                <a:schemeClr val="dk1"/>
              </a:solidFill>
              <a:prstDash val="solid"/>
              <a:miter lim="800000"/>
              <a:headEnd len="med" w="med" type="none"/>
              <a:tailEnd len="med" w="med" type="none"/>
            </a:ln>
          </p:spPr>
        </p:cxnSp>
        <p:sp>
          <p:nvSpPr>
            <p:cNvPr id="572" name="Google Shape;572;p41"/>
            <p:cNvSpPr txBox="1"/>
            <p:nvPr/>
          </p:nvSpPr>
          <p:spPr>
            <a:xfrm>
              <a:off x="1633537" y="4810125"/>
              <a:ext cx="28892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573" name="Google Shape;573;p41"/>
            <p:cNvSpPr txBox="1"/>
            <p:nvPr/>
          </p:nvSpPr>
          <p:spPr>
            <a:xfrm>
              <a:off x="2149475" y="4810125"/>
              <a:ext cx="28892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574" name="Google Shape;574;p41"/>
            <p:cNvSpPr txBox="1"/>
            <p:nvPr/>
          </p:nvSpPr>
          <p:spPr>
            <a:xfrm>
              <a:off x="2146300" y="5308600"/>
              <a:ext cx="28892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75" name="Google Shape;575;p41"/>
            <p:cNvSpPr txBox="1"/>
            <p:nvPr/>
          </p:nvSpPr>
          <p:spPr>
            <a:xfrm>
              <a:off x="1639887" y="5314950"/>
              <a:ext cx="288925" cy="27463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grpSp>
        <p:nvGrpSpPr>
          <p:cNvPr id="576" name="Google Shape;576;p41"/>
          <p:cNvGrpSpPr/>
          <p:nvPr/>
        </p:nvGrpSpPr>
        <p:grpSpPr>
          <a:xfrm>
            <a:off x="4570412" y="3897312"/>
            <a:ext cx="2917825" cy="2476500"/>
            <a:chOff x="3851275" y="3897312"/>
            <a:chExt cx="2952750" cy="2506662"/>
          </a:xfrm>
        </p:grpSpPr>
        <p:pic>
          <p:nvPicPr>
            <p:cNvPr descr="mitch_without_cut_bonded_iter12000" id="577" name="Google Shape;577;p41"/>
            <p:cNvPicPr preferRelativeResize="0"/>
            <p:nvPr/>
          </p:nvPicPr>
          <p:blipFill rotWithShape="1">
            <a:blip r:embed="rId7">
              <a:alphaModFix/>
            </a:blip>
            <a:srcRect b="0" l="0" r="0" t="0"/>
            <a:stretch/>
          </p:blipFill>
          <p:spPr>
            <a:xfrm>
              <a:off x="3851275" y="3897312"/>
              <a:ext cx="2952750" cy="2506662"/>
            </a:xfrm>
            <a:prstGeom prst="rect">
              <a:avLst/>
            </a:prstGeom>
            <a:noFill/>
            <a:ln>
              <a:noFill/>
            </a:ln>
          </p:spPr>
        </p:pic>
        <p:cxnSp>
          <p:nvCxnSpPr>
            <p:cNvPr id="578" name="Google Shape;578;p41"/>
            <p:cNvCxnSpPr/>
            <p:nvPr/>
          </p:nvCxnSpPr>
          <p:spPr>
            <a:xfrm>
              <a:off x="4665662" y="5224462"/>
              <a:ext cx="1754187" cy="0"/>
            </a:xfrm>
            <a:prstGeom prst="straightConnector1">
              <a:avLst/>
            </a:prstGeom>
            <a:noFill/>
            <a:ln cap="flat" cmpd="sng" w="19050">
              <a:solidFill>
                <a:schemeClr val="dk1"/>
              </a:solidFill>
              <a:prstDash val="solid"/>
              <a:miter lim="800000"/>
              <a:headEnd len="med" w="med" type="none"/>
              <a:tailEnd len="med" w="med" type="none"/>
            </a:ln>
          </p:spPr>
        </p:cxnSp>
        <p:cxnSp>
          <p:nvCxnSpPr>
            <p:cNvPr id="579" name="Google Shape;579;p41"/>
            <p:cNvCxnSpPr/>
            <p:nvPr/>
          </p:nvCxnSpPr>
          <p:spPr>
            <a:xfrm rot="10800000">
              <a:off x="5564187" y="4386262"/>
              <a:ext cx="0" cy="1733550"/>
            </a:xfrm>
            <a:prstGeom prst="straightConnector1">
              <a:avLst/>
            </a:prstGeom>
            <a:noFill/>
            <a:ln cap="flat" cmpd="sng" w="19050">
              <a:solidFill>
                <a:schemeClr val="dk1"/>
              </a:solidFill>
              <a:prstDash val="solid"/>
              <a:miter lim="800000"/>
              <a:headEnd len="med" w="med" type="none"/>
              <a:tailEnd len="med" w="med" type="none"/>
            </a:ln>
          </p:spPr>
        </p:cxnSp>
        <p:sp>
          <p:nvSpPr>
            <p:cNvPr id="580" name="Google Shape;580;p41"/>
            <p:cNvSpPr txBox="1"/>
            <p:nvPr/>
          </p:nvSpPr>
          <p:spPr>
            <a:xfrm>
              <a:off x="5160962" y="4821237"/>
              <a:ext cx="280987" cy="2762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1</a:t>
              </a:r>
              <a:endParaRPr/>
            </a:p>
          </p:txBody>
        </p:sp>
        <p:sp>
          <p:nvSpPr>
            <p:cNvPr id="581" name="Google Shape;581;p41"/>
            <p:cNvSpPr txBox="1"/>
            <p:nvPr/>
          </p:nvSpPr>
          <p:spPr>
            <a:xfrm>
              <a:off x="5664200" y="4821237"/>
              <a:ext cx="280987" cy="2762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2</a:t>
              </a:r>
              <a:endParaRPr/>
            </a:p>
          </p:txBody>
        </p:sp>
        <p:sp>
          <p:nvSpPr>
            <p:cNvPr id="582" name="Google Shape;582;p41"/>
            <p:cNvSpPr txBox="1"/>
            <p:nvPr/>
          </p:nvSpPr>
          <p:spPr>
            <a:xfrm>
              <a:off x="5661025" y="5327650"/>
              <a:ext cx="280987" cy="2778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4</a:t>
              </a:r>
              <a:endParaRPr/>
            </a:p>
          </p:txBody>
        </p:sp>
        <p:sp>
          <p:nvSpPr>
            <p:cNvPr id="583" name="Google Shape;583;p41"/>
            <p:cNvSpPr txBox="1"/>
            <p:nvPr/>
          </p:nvSpPr>
          <p:spPr>
            <a:xfrm>
              <a:off x="5167312" y="5334000"/>
              <a:ext cx="280987" cy="2778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1" i="0" lang="en-US" sz="1200" u="none">
                  <a:solidFill>
                    <a:schemeClr val="dk1"/>
                  </a:solidFill>
                  <a:latin typeface="Arial"/>
                  <a:ea typeface="Arial"/>
                  <a:cs typeface="Arial"/>
                  <a:sym typeface="Arial"/>
                </a:rPr>
                <a:t>3</a:t>
              </a:r>
              <a:endParaRPr/>
            </a:p>
          </p:txBody>
        </p:sp>
      </p:grpSp>
      <p:sp>
        <p:nvSpPr>
          <p:cNvPr id="584" name="Google Shape;584;p41"/>
          <p:cNvSpPr txBox="1"/>
          <p:nvPr/>
        </p:nvSpPr>
        <p:spPr>
          <a:xfrm>
            <a:off x="4627562" y="342900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1</a:t>
            </a:r>
            <a:endParaRPr/>
          </a:p>
        </p:txBody>
      </p:sp>
      <p:sp>
        <p:nvSpPr>
          <p:cNvPr id="585" name="Google Shape;585;p41"/>
          <p:cNvSpPr txBox="1"/>
          <p:nvPr/>
        </p:nvSpPr>
        <p:spPr>
          <a:xfrm>
            <a:off x="4448175" y="6381750"/>
            <a:ext cx="2716212" cy="3667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Prosthesis 3</a:t>
            </a:r>
            <a:endParaRPr/>
          </a:p>
        </p:txBody>
      </p:sp>
      <p:pic>
        <p:nvPicPr>
          <p:cNvPr id="586" name="Google Shape;586;p41"/>
          <p:cNvPicPr preferRelativeResize="0"/>
          <p:nvPr/>
        </p:nvPicPr>
        <p:blipFill rotWithShape="1">
          <a:blip r:embed="rId8">
            <a:alphaModFix/>
          </a:blip>
          <a:srcRect b="0" l="0" r="0" t="0"/>
          <a:stretch/>
        </p:blipFill>
        <p:spPr>
          <a:xfrm>
            <a:off x="3762375" y="1412875"/>
            <a:ext cx="1223962" cy="1190625"/>
          </a:xfrm>
          <a:prstGeom prst="rect">
            <a:avLst/>
          </a:prstGeom>
          <a:noFill/>
          <a:ln>
            <a:noFill/>
          </a:ln>
        </p:spPr>
      </p:pic>
      <p:pic>
        <p:nvPicPr>
          <p:cNvPr descr="㤭矪Ꚉ矧(" id="587" name="Google Shape;587;p41"/>
          <p:cNvPicPr preferRelativeResize="0"/>
          <p:nvPr/>
        </p:nvPicPr>
        <p:blipFill rotWithShape="1">
          <a:blip r:embed="rId9">
            <a:alphaModFix/>
          </a:blip>
          <a:srcRect b="0" l="0" r="0" t="0"/>
          <a:stretch/>
        </p:blipFill>
        <p:spPr>
          <a:xfrm>
            <a:off x="107950" y="4400550"/>
            <a:ext cx="1223962" cy="1260475"/>
          </a:xfrm>
          <a:prstGeom prst="rect">
            <a:avLst/>
          </a:prstGeom>
          <a:noFill/>
          <a:ln>
            <a:noFill/>
          </a:ln>
        </p:spPr>
      </p:pic>
      <p:pic>
        <p:nvPicPr>
          <p:cNvPr id="588" name="Google Shape;588;p41"/>
          <p:cNvPicPr preferRelativeResize="0"/>
          <p:nvPr/>
        </p:nvPicPr>
        <p:blipFill rotWithShape="1">
          <a:blip r:embed="rId10">
            <a:alphaModFix/>
          </a:blip>
          <a:srcRect b="0" l="0" r="0" t="0"/>
          <a:stretch/>
        </p:blipFill>
        <p:spPr>
          <a:xfrm>
            <a:off x="4078287" y="4400550"/>
            <a:ext cx="1095375" cy="1152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42"/>
          <p:cNvSpPr txBox="1"/>
          <p:nvPr/>
        </p:nvSpPr>
        <p:spPr>
          <a:xfrm>
            <a:off x="8369300" y="6345237"/>
            <a:ext cx="641350"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594" name="Google Shape;594;p42"/>
          <p:cNvSpPr txBox="1"/>
          <p:nvPr/>
        </p:nvSpPr>
        <p:spPr>
          <a:xfrm>
            <a:off x="7375525" y="4065587"/>
            <a:ext cx="1768475"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Density (g cm</a:t>
            </a:r>
            <a:r>
              <a:rPr b="1" baseline="30000" i="0" lang="en-US" sz="1600" u="none">
                <a:solidFill>
                  <a:srgbClr val="FFFF99"/>
                </a:solidFill>
                <a:latin typeface="Arial"/>
                <a:ea typeface="Arial"/>
                <a:cs typeface="Arial"/>
                <a:sym typeface="Arial"/>
              </a:rPr>
              <a:t>-3</a:t>
            </a:r>
            <a:r>
              <a:rPr b="1" i="0" lang="en-US" sz="1600" u="none">
                <a:solidFill>
                  <a:srgbClr val="FFFF99"/>
                </a:solidFill>
                <a:latin typeface="Arial"/>
                <a:ea typeface="Arial"/>
                <a:cs typeface="Arial"/>
                <a:sym typeface="Arial"/>
              </a:rPr>
              <a:t>)</a:t>
            </a:r>
            <a:endParaRPr/>
          </a:p>
        </p:txBody>
      </p:sp>
      <p:pic>
        <p:nvPicPr>
          <p:cNvPr descr="C:\Documents and Settings\Microsoft\Desktop\Presentation- WCB\Gen\Optimized-3mm001.jpg" id="595" name="Google Shape;595;p42"/>
          <p:cNvPicPr preferRelativeResize="0"/>
          <p:nvPr/>
        </p:nvPicPr>
        <p:blipFill rotWithShape="1">
          <a:blip r:embed="rId3">
            <a:alphaModFix/>
          </a:blip>
          <a:srcRect b="0" l="0" r="0" t="0"/>
          <a:stretch/>
        </p:blipFill>
        <p:spPr>
          <a:xfrm>
            <a:off x="190500" y="984250"/>
            <a:ext cx="1998662" cy="1325562"/>
          </a:xfrm>
          <a:prstGeom prst="rect">
            <a:avLst/>
          </a:prstGeom>
          <a:noFill/>
          <a:ln>
            <a:noFill/>
          </a:ln>
        </p:spPr>
      </p:pic>
      <p:pic>
        <p:nvPicPr>
          <p:cNvPr descr="C:\Documents and Settings\Microsoft\Desktop\Presentation- WCB\Gen\Optimized-3mm002.jpg" id="596" name="Google Shape;596;p42"/>
          <p:cNvPicPr preferRelativeResize="0"/>
          <p:nvPr/>
        </p:nvPicPr>
        <p:blipFill rotWithShape="1">
          <a:blip r:embed="rId4">
            <a:alphaModFix/>
          </a:blip>
          <a:srcRect b="0" l="0" r="0" t="0"/>
          <a:stretch/>
        </p:blipFill>
        <p:spPr>
          <a:xfrm>
            <a:off x="153987" y="2921000"/>
            <a:ext cx="2085975" cy="1098550"/>
          </a:xfrm>
          <a:prstGeom prst="rect">
            <a:avLst/>
          </a:prstGeom>
          <a:noFill/>
          <a:ln>
            <a:noFill/>
          </a:ln>
        </p:spPr>
      </p:pic>
      <p:pic>
        <p:nvPicPr>
          <p:cNvPr descr="C:\Documents and Settings\Microsoft\Desktop\Presentation- WCB\3 mm optimized\Optimized-3mm_iter14001.jpg" id="597" name="Google Shape;597;p42"/>
          <p:cNvPicPr preferRelativeResize="0"/>
          <p:nvPr/>
        </p:nvPicPr>
        <p:blipFill rotWithShape="1">
          <a:blip r:embed="rId5">
            <a:alphaModFix/>
          </a:blip>
          <a:srcRect b="0" l="0" r="0" t="0"/>
          <a:stretch/>
        </p:blipFill>
        <p:spPr>
          <a:xfrm>
            <a:off x="2527300" y="995362"/>
            <a:ext cx="1987550" cy="1325562"/>
          </a:xfrm>
          <a:prstGeom prst="rect">
            <a:avLst/>
          </a:prstGeom>
          <a:noFill/>
          <a:ln>
            <a:noFill/>
          </a:ln>
        </p:spPr>
      </p:pic>
      <p:pic>
        <p:nvPicPr>
          <p:cNvPr descr="C:\Documents and Settings\Microsoft\Desktop\Presentation- WCB\3 mm optimized\Optimized-3mm_iter14002.jpg" id="598" name="Google Shape;598;p42"/>
          <p:cNvPicPr preferRelativeResize="0"/>
          <p:nvPr/>
        </p:nvPicPr>
        <p:blipFill rotWithShape="1">
          <a:blip r:embed="rId6">
            <a:alphaModFix/>
          </a:blip>
          <a:srcRect b="0" l="0" r="0" t="0"/>
          <a:stretch/>
        </p:blipFill>
        <p:spPr>
          <a:xfrm>
            <a:off x="2527300" y="2919412"/>
            <a:ext cx="2098675" cy="1096962"/>
          </a:xfrm>
          <a:prstGeom prst="rect">
            <a:avLst/>
          </a:prstGeom>
          <a:noFill/>
          <a:ln>
            <a:noFill/>
          </a:ln>
        </p:spPr>
      </p:pic>
      <p:pic>
        <p:nvPicPr>
          <p:cNvPr descr="C:\Documents and Settings\Microsoft\Desktop\Presentation- WCB\11.5 mm optimized\11.5mm-iter18001.jpg" id="599" name="Google Shape;599;p42"/>
          <p:cNvPicPr preferRelativeResize="0"/>
          <p:nvPr/>
        </p:nvPicPr>
        <p:blipFill rotWithShape="1">
          <a:blip r:embed="rId7">
            <a:alphaModFix/>
          </a:blip>
          <a:srcRect b="0" l="0" r="0" t="0"/>
          <a:stretch/>
        </p:blipFill>
        <p:spPr>
          <a:xfrm>
            <a:off x="4900612" y="1008062"/>
            <a:ext cx="1985962" cy="1325562"/>
          </a:xfrm>
          <a:prstGeom prst="rect">
            <a:avLst/>
          </a:prstGeom>
          <a:noFill/>
          <a:ln>
            <a:noFill/>
          </a:ln>
        </p:spPr>
      </p:pic>
      <p:pic>
        <p:nvPicPr>
          <p:cNvPr descr="C:\Documents and Settings\Microsoft\Desktop\Presentation- WCB\11.5 mm optimized\11.5mm-iter18002.jpg" id="600" name="Google Shape;600;p42"/>
          <p:cNvPicPr preferRelativeResize="0"/>
          <p:nvPr/>
        </p:nvPicPr>
        <p:blipFill rotWithShape="1">
          <a:blip r:embed="rId8">
            <a:alphaModFix/>
          </a:blip>
          <a:srcRect b="0" l="0" r="0" t="0"/>
          <a:stretch/>
        </p:blipFill>
        <p:spPr>
          <a:xfrm>
            <a:off x="4900612" y="2919412"/>
            <a:ext cx="2120900" cy="1096962"/>
          </a:xfrm>
          <a:prstGeom prst="rect">
            <a:avLst/>
          </a:prstGeom>
          <a:noFill/>
          <a:ln>
            <a:noFill/>
          </a:ln>
        </p:spPr>
      </p:pic>
      <p:pic>
        <p:nvPicPr>
          <p:cNvPr descr="Legend_density" id="601" name="Google Shape;601;p42"/>
          <p:cNvPicPr preferRelativeResize="0"/>
          <p:nvPr/>
        </p:nvPicPr>
        <p:blipFill rotWithShape="1">
          <a:blip r:embed="rId9">
            <a:alphaModFix/>
          </a:blip>
          <a:srcRect b="0" l="0" r="0" t="0"/>
          <a:stretch/>
        </p:blipFill>
        <p:spPr>
          <a:xfrm>
            <a:off x="7708900" y="2398712"/>
            <a:ext cx="1111250" cy="1606550"/>
          </a:xfrm>
          <a:prstGeom prst="rect">
            <a:avLst/>
          </a:prstGeom>
          <a:noFill/>
          <a:ln>
            <a:noFill/>
          </a:ln>
        </p:spPr>
      </p:pic>
      <p:pic>
        <p:nvPicPr>
          <p:cNvPr id="602" name="Google Shape;602;p42"/>
          <p:cNvPicPr preferRelativeResize="0"/>
          <p:nvPr/>
        </p:nvPicPr>
        <p:blipFill rotWithShape="1">
          <a:blip r:embed="rId10">
            <a:alphaModFix/>
          </a:blip>
          <a:srcRect b="0" l="0" r="0" t="0"/>
          <a:stretch/>
        </p:blipFill>
        <p:spPr>
          <a:xfrm>
            <a:off x="6985000" y="836612"/>
            <a:ext cx="2159000" cy="1355725"/>
          </a:xfrm>
          <a:prstGeom prst="rect">
            <a:avLst/>
          </a:prstGeom>
          <a:noFill/>
          <a:ln>
            <a:noFill/>
          </a:ln>
        </p:spPr>
      </p:pic>
      <p:sp>
        <p:nvSpPr>
          <p:cNvPr id="603" name="Google Shape;603;p42"/>
          <p:cNvSpPr txBox="1"/>
          <p:nvPr/>
        </p:nvSpPr>
        <p:spPr>
          <a:xfrm>
            <a:off x="300037" y="5959475"/>
            <a:ext cx="18256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Post-operative</a:t>
            </a:r>
            <a:endParaRPr/>
          </a:p>
        </p:txBody>
      </p:sp>
      <p:sp>
        <p:nvSpPr>
          <p:cNvPr id="604" name="Google Shape;604;p42"/>
          <p:cNvSpPr txBox="1"/>
          <p:nvPr/>
        </p:nvSpPr>
        <p:spPr>
          <a:xfrm>
            <a:off x="336550" y="2335212"/>
            <a:ext cx="186213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605" name="Google Shape;605;p42"/>
          <p:cNvSpPr txBox="1"/>
          <p:nvPr/>
        </p:nvSpPr>
        <p:spPr>
          <a:xfrm>
            <a:off x="2673350" y="2335212"/>
            <a:ext cx="24749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606" name="Google Shape;606;p42"/>
          <p:cNvSpPr txBox="1"/>
          <p:nvPr/>
        </p:nvSpPr>
        <p:spPr>
          <a:xfrm>
            <a:off x="5083175" y="2335212"/>
            <a:ext cx="19351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1 – 1 </a:t>
            </a:r>
            <a:endParaRPr/>
          </a:p>
        </p:txBody>
      </p:sp>
      <p:sp>
        <p:nvSpPr>
          <p:cNvPr id="607" name="Google Shape;607;p42"/>
          <p:cNvSpPr txBox="1"/>
          <p:nvPr/>
        </p:nvSpPr>
        <p:spPr>
          <a:xfrm>
            <a:off x="336550" y="3983037"/>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608" name="Google Shape;608;p42"/>
          <p:cNvSpPr txBox="1"/>
          <p:nvPr/>
        </p:nvSpPr>
        <p:spPr>
          <a:xfrm>
            <a:off x="2819400" y="3978275"/>
            <a:ext cx="1716087"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609" name="Google Shape;609;p42"/>
          <p:cNvSpPr txBox="1"/>
          <p:nvPr/>
        </p:nvSpPr>
        <p:spPr>
          <a:xfrm>
            <a:off x="5156200" y="4014787"/>
            <a:ext cx="16430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2 – 2 </a:t>
            </a:r>
            <a:endParaRPr/>
          </a:p>
        </p:txBody>
      </p:sp>
      <p:sp>
        <p:nvSpPr>
          <p:cNvPr id="610" name="Google Shape;610;p42"/>
          <p:cNvSpPr txBox="1"/>
          <p:nvPr/>
        </p:nvSpPr>
        <p:spPr>
          <a:xfrm>
            <a:off x="44450" y="252412"/>
            <a:ext cx="9091612"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Effect of implant thickness: Bone Density Changes for CFR-PEEK implant</a:t>
            </a:r>
            <a:endParaRPr/>
          </a:p>
        </p:txBody>
      </p:sp>
      <p:sp>
        <p:nvSpPr>
          <p:cNvPr id="611" name="Google Shape;611;p42"/>
          <p:cNvSpPr txBox="1"/>
          <p:nvPr/>
        </p:nvSpPr>
        <p:spPr>
          <a:xfrm>
            <a:off x="2381250" y="5922962"/>
            <a:ext cx="2628900"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Bone Remodelling with 3 mm thick implant</a:t>
            </a:r>
            <a:endParaRPr/>
          </a:p>
        </p:txBody>
      </p:sp>
      <p:sp>
        <p:nvSpPr>
          <p:cNvPr id="612" name="Google Shape;612;p42"/>
          <p:cNvSpPr txBox="1"/>
          <p:nvPr/>
        </p:nvSpPr>
        <p:spPr>
          <a:xfrm>
            <a:off x="5046662" y="5922962"/>
            <a:ext cx="2665412" cy="646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Bone Remodelling with 11 mm thick implant</a:t>
            </a:r>
            <a:endParaRPr/>
          </a:p>
        </p:txBody>
      </p:sp>
      <p:pic>
        <p:nvPicPr>
          <p:cNvPr descr="C:\Documents and Settings\Microsoft\Desktop\Presentation- WCB\Gen\Optimized-3mm003.jpg" id="613" name="Google Shape;613;p42"/>
          <p:cNvPicPr preferRelativeResize="0"/>
          <p:nvPr/>
        </p:nvPicPr>
        <p:blipFill rotWithShape="1">
          <a:blip r:embed="rId11">
            <a:alphaModFix/>
          </a:blip>
          <a:srcRect b="0" l="0" r="0" t="0"/>
          <a:stretch/>
        </p:blipFill>
        <p:spPr>
          <a:xfrm>
            <a:off x="153987" y="4535487"/>
            <a:ext cx="2190750" cy="912812"/>
          </a:xfrm>
          <a:prstGeom prst="rect">
            <a:avLst/>
          </a:prstGeom>
          <a:noFill/>
          <a:ln>
            <a:noFill/>
          </a:ln>
        </p:spPr>
      </p:pic>
      <p:pic>
        <p:nvPicPr>
          <p:cNvPr descr="C:\Documents and Settings\Microsoft\Desktop\Presentation- WCB\3 mm optimized\Optimized-3mm_iter14003.jpg" id="614" name="Google Shape;614;p42"/>
          <p:cNvPicPr preferRelativeResize="0"/>
          <p:nvPr/>
        </p:nvPicPr>
        <p:blipFill rotWithShape="1">
          <a:blip r:embed="rId12">
            <a:alphaModFix/>
          </a:blip>
          <a:srcRect b="0" l="0" r="0" t="0"/>
          <a:stretch/>
        </p:blipFill>
        <p:spPr>
          <a:xfrm>
            <a:off x="2490787" y="4535487"/>
            <a:ext cx="2182812" cy="914400"/>
          </a:xfrm>
          <a:prstGeom prst="rect">
            <a:avLst/>
          </a:prstGeom>
          <a:noFill/>
          <a:ln>
            <a:noFill/>
          </a:ln>
        </p:spPr>
      </p:pic>
      <p:pic>
        <p:nvPicPr>
          <p:cNvPr descr="C:\Documents and Settings\Microsoft\Desktop\Presentation- WCB\11.5 mm optimized\11.5mm-iter18003.jpg" id="615" name="Google Shape;615;p42"/>
          <p:cNvPicPr preferRelativeResize="0"/>
          <p:nvPr/>
        </p:nvPicPr>
        <p:blipFill rotWithShape="1">
          <a:blip r:embed="rId13">
            <a:alphaModFix/>
          </a:blip>
          <a:srcRect b="0" l="0" r="0" t="0"/>
          <a:stretch/>
        </p:blipFill>
        <p:spPr>
          <a:xfrm>
            <a:off x="5010150" y="4535487"/>
            <a:ext cx="2168525" cy="914400"/>
          </a:xfrm>
          <a:prstGeom prst="rect">
            <a:avLst/>
          </a:prstGeom>
          <a:noFill/>
          <a:ln>
            <a:noFill/>
          </a:ln>
        </p:spPr>
      </p:pic>
      <p:sp>
        <p:nvSpPr>
          <p:cNvPr id="616" name="Google Shape;616;p42"/>
          <p:cNvSpPr txBox="1"/>
          <p:nvPr/>
        </p:nvSpPr>
        <p:spPr>
          <a:xfrm>
            <a:off x="409575" y="5484812"/>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sp>
        <p:nvSpPr>
          <p:cNvPr id="617" name="Google Shape;617;p42"/>
          <p:cNvSpPr txBox="1"/>
          <p:nvPr/>
        </p:nvSpPr>
        <p:spPr>
          <a:xfrm>
            <a:off x="2855912" y="5448300"/>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sp>
        <p:nvSpPr>
          <p:cNvPr id="618" name="Google Shape;618;p42"/>
          <p:cNvSpPr txBox="1"/>
          <p:nvPr/>
        </p:nvSpPr>
        <p:spPr>
          <a:xfrm>
            <a:off x="5265737" y="5448300"/>
            <a:ext cx="178911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99"/>
              </a:buClr>
              <a:buSzPts val="1600"/>
              <a:buFont typeface="Arial"/>
              <a:buNone/>
            </a:pPr>
            <a:r>
              <a:rPr b="1" i="0" lang="en-US" sz="1600" u="none">
                <a:solidFill>
                  <a:srgbClr val="FFFF99"/>
                </a:solidFill>
                <a:latin typeface="Arial"/>
                <a:ea typeface="Arial"/>
                <a:cs typeface="Arial"/>
                <a:sym typeface="Arial"/>
              </a:rPr>
              <a:t>Section 3 – 3 </a:t>
            </a:r>
            <a:endParaRPr/>
          </a:p>
        </p:txBody>
      </p:sp>
      <p:pic>
        <p:nvPicPr>
          <p:cNvPr descr="FE-sub-mod" id="619" name="Google Shape;619;p42"/>
          <p:cNvPicPr preferRelativeResize="0"/>
          <p:nvPr/>
        </p:nvPicPr>
        <p:blipFill rotWithShape="1">
          <a:blip r:embed="rId14">
            <a:alphaModFix/>
          </a:blip>
          <a:srcRect b="0" l="0" r="0" t="0"/>
          <a:stretch/>
        </p:blipFill>
        <p:spPr>
          <a:xfrm>
            <a:off x="7308850" y="4508500"/>
            <a:ext cx="1655762" cy="14176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43"/>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25" name="Google Shape;625;p43"/>
          <p:cNvSpPr txBox="1"/>
          <p:nvPr>
            <p:ph type="title"/>
          </p:nvPr>
        </p:nvSpPr>
        <p:spPr>
          <a:xfrm>
            <a:off x="3059112" y="225425"/>
            <a:ext cx="2890837" cy="63976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Major Findings</a:t>
            </a:r>
            <a:endParaRPr/>
          </a:p>
        </p:txBody>
      </p:sp>
      <p:sp>
        <p:nvSpPr>
          <p:cNvPr id="626" name="Google Shape;626;p43"/>
          <p:cNvSpPr txBox="1"/>
          <p:nvPr>
            <p:ph idx="1" type="body"/>
          </p:nvPr>
        </p:nvSpPr>
        <p:spPr>
          <a:xfrm>
            <a:off x="457200" y="1160462"/>
            <a:ext cx="8229600" cy="4141787"/>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dk1"/>
              </a:buClr>
              <a:buSzPts val="1800"/>
              <a:buFont typeface="Arial"/>
              <a:buNone/>
            </a:pPr>
            <a:r>
              <a:t/>
            </a:r>
            <a:endParaRPr b="0" i="0" sz="1800" u="none">
              <a:solidFill>
                <a:schemeClr val="lt1"/>
              </a:solidFill>
              <a:latin typeface="Arial"/>
              <a:ea typeface="Arial"/>
              <a:cs typeface="Arial"/>
              <a:sym typeface="Arial"/>
            </a:endParaRPr>
          </a:p>
          <a:p>
            <a:pPr indent="-342900" lvl="0" marL="342900" rtl="0" algn="just">
              <a:lnSpc>
                <a:spcPct val="80000"/>
              </a:lnSpc>
              <a:spcBef>
                <a:spcPts val="360"/>
              </a:spcBef>
              <a:spcAft>
                <a:spcPts val="0"/>
              </a:spcAft>
              <a:buClr>
                <a:srgbClr val="FFFF99"/>
              </a:buClr>
              <a:buSzPts val="1800"/>
              <a:buFont typeface="Arial"/>
              <a:buChar char="•"/>
            </a:pPr>
            <a:r>
              <a:rPr b="0" i="0" lang="en-US" sz="1800" u="none">
                <a:solidFill>
                  <a:srgbClr val="FFFF99"/>
                </a:solidFill>
                <a:latin typeface="Arial"/>
                <a:ea typeface="Arial"/>
                <a:cs typeface="Arial"/>
                <a:sym typeface="Arial"/>
              </a:rPr>
              <a:t>The effect of strain shielding was observed at the central part of the acetabulum, whereas a pronounced strain increase was observed around the periphery of the acetabulum.</a:t>
            </a:r>
            <a:endParaRPr/>
          </a:p>
          <a:p>
            <a:pPr indent="-342900" lvl="0" marL="342900" rtl="0" algn="just">
              <a:lnSpc>
                <a:spcPct val="80000"/>
              </a:lnSpc>
              <a:spcBef>
                <a:spcPts val="360"/>
              </a:spcBef>
              <a:spcAft>
                <a:spcPts val="0"/>
              </a:spcAft>
              <a:buClr>
                <a:srgbClr val="FFFF99"/>
              </a:buClr>
              <a:buSzPts val="1800"/>
              <a:buFont typeface="Arial"/>
              <a:buNone/>
            </a:pPr>
            <a:r>
              <a:rPr b="0" i="0" lang="en-US" sz="1800" u="none">
                <a:solidFill>
                  <a:srgbClr val="FFFF99"/>
                </a:solidFill>
                <a:latin typeface="Arial"/>
                <a:ea typeface="Arial"/>
                <a:cs typeface="Arial"/>
                <a:sym typeface="Arial"/>
              </a:rPr>
              <a:t> </a:t>
            </a:r>
            <a:endParaRPr/>
          </a:p>
          <a:p>
            <a:pPr indent="-342900" lvl="0" marL="342900" rtl="0" algn="just">
              <a:lnSpc>
                <a:spcPct val="80000"/>
              </a:lnSpc>
              <a:spcBef>
                <a:spcPts val="3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Strain shielding was considerably higher for the bonded implant-bone interface condition as compared to the debonded implant-bone interface condition. </a:t>
            </a:r>
            <a:endParaRPr/>
          </a:p>
          <a:p>
            <a:pPr indent="-342900" lvl="0" marL="342900" rtl="0" algn="just">
              <a:lnSpc>
                <a:spcPct val="80000"/>
              </a:lnSpc>
              <a:spcBef>
                <a:spcPts val="360"/>
              </a:spcBef>
              <a:spcAft>
                <a:spcPts val="0"/>
              </a:spcAft>
              <a:buClr>
                <a:schemeClr val="dk1"/>
              </a:buClr>
              <a:buSzPts val="1800"/>
              <a:buFont typeface="Arial"/>
              <a:buNone/>
            </a:pPr>
            <a:r>
              <a:t/>
            </a:r>
            <a:endParaRPr b="0" i="0" sz="1800" u="none">
              <a:solidFill>
                <a:srgbClr val="FFFF99"/>
              </a:solidFill>
              <a:latin typeface="Arial"/>
              <a:ea typeface="Arial"/>
              <a:cs typeface="Arial"/>
              <a:sym typeface="Arial"/>
            </a:endParaRPr>
          </a:p>
          <a:p>
            <a:pPr indent="-342900" lvl="0" marL="342900" rtl="0" algn="just">
              <a:lnSpc>
                <a:spcPct val="80000"/>
              </a:lnSpc>
              <a:spcBef>
                <a:spcPts val="360"/>
              </a:spcBef>
              <a:spcAft>
                <a:spcPts val="0"/>
              </a:spcAft>
              <a:buClr>
                <a:srgbClr val="FFFF99"/>
              </a:buClr>
              <a:buSzPts val="1800"/>
              <a:buFont typeface="Arial"/>
              <a:buChar char="•"/>
            </a:pPr>
            <a:r>
              <a:rPr b="0" i="0" lang="en-US" sz="1800" u="none">
                <a:solidFill>
                  <a:srgbClr val="FFFF99"/>
                </a:solidFill>
                <a:latin typeface="Arial"/>
                <a:ea typeface="Arial"/>
                <a:cs typeface="Arial"/>
                <a:sym typeface="Arial"/>
              </a:rPr>
              <a:t>Horse shoe-shaped CFR-PEEK appears to be a better suited alternative bearing surface than other designs with regard to strain shielding, bone deformation and bone remodelling.</a:t>
            </a:r>
            <a:r>
              <a:rPr b="0" i="0" lang="en-US" sz="1800" u="none">
                <a:solidFill>
                  <a:schemeClr val="dk1"/>
                </a:solidFill>
                <a:latin typeface="Arial"/>
                <a:ea typeface="Arial"/>
                <a:cs typeface="Arial"/>
                <a:sym typeface="Arial"/>
              </a:rPr>
              <a:t>  </a:t>
            </a:r>
            <a:endParaRPr/>
          </a:p>
          <a:p>
            <a:pPr indent="-228600" lvl="0" marL="342900" rtl="0" algn="just">
              <a:lnSpc>
                <a:spcPct val="80000"/>
              </a:lnSpc>
              <a:spcBef>
                <a:spcPts val="360"/>
              </a:spcBef>
              <a:spcAft>
                <a:spcPts val="0"/>
              </a:spcAft>
              <a:buClr>
                <a:schemeClr val="dk1"/>
              </a:buClr>
              <a:buSzPts val="1800"/>
              <a:buFont typeface="Arial"/>
              <a:buNone/>
            </a:pPr>
            <a:r>
              <a:t/>
            </a:r>
            <a:endParaRPr b="0" i="0" sz="1800" u="none">
              <a:solidFill>
                <a:schemeClr val="dk1"/>
              </a:solidFill>
              <a:latin typeface="Arial"/>
              <a:ea typeface="Arial"/>
              <a:cs typeface="Arial"/>
              <a:sym typeface="Arial"/>
            </a:endParaRPr>
          </a:p>
          <a:p>
            <a:pPr indent="-342900" lvl="0" marL="342900" rtl="0" algn="just">
              <a:lnSpc>
                <a:spcPct val="80000"/>
              </a:lnSpc>
              <a:spcBef>
                <a:spcPts val="560"/>
              </a:spcBef>
              <a:spcAft>
                <a:spcPts val="0"/>
              </a:spcAft>
              <a:buClr>
                <a:schemeClr val="lt1"/>
              </a:buClr>
              <a:buSzPts val="1800"/>
              <a:buFont typeface="Arial"/>
              <a:buChar char="•"/>
            </a:pPr>
            <a:r>
              <a:rPr b="0" i="0" lang="en-US" sz="1800" u="none">
                <a:solidFill>
                  <a:schemeClr val="lt1"/>
                </a:solidFill>
                <a:latin typeface="Arial"/>
                <a:ea typeface="Arial"/>
                <a:cs typeface="Arial"/>
                <a:sym typeface="Arial"/>
              </a:rPr>
              <a:t>Thickness of the acetabular component also played a crucial role in implant-induced bone adaptation.</a:t>
            </a:r>
            <a:r>
              <a:rPr b="0" i="0" lang="en-US" sz="1400" u="none">
                <a:solidFill>
                  <a:schemeClr val="dk1"/>
                </a:solidFill>
                <a:latin typeface="Arial"/>
                <a:ea typeface="Arial"/>
                <a:cs typeface="Arial"/>
                <a:sym typeface="Arial"/>
              </a:rPr>
              <a:t> </a:t>
            </a:r>
            <a:r>
              <a:rPr b="0" i="0" lang="en-US" sz="2800" u="none">
                <a:solidFill>
                  <a:schemeClr val="dk1"/>
                </a:solidFill>
                <a:latin typeface="Arial"/>
                <a:ea typeface="Arial"/>
                <a:cs typeface="Arial"/>
                <a:sym typeface="Arial"/>
              </a:rPr>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44"/>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grpSp>
        <p:nvGrpSpPr>
          <p:cNvPr id="632" name="Google Shape;632;p44"/>
          <p:cNvGrpSpPr/>
          <p:nvPr/>
        </p:nvGrpSpPr>
        <p:grpSpPr>
          <a:xfrm>
            <a:off x="215900" y="893762"/>
            <a:ext cx="3906837" cy="5127625"/>
            <a:chOff x="0" y="0"/>
            <a:chExt cx="2147483647" cy="2147483646"/>
          </a:xfrm>
        </p:grpSpPr>
        <p:pic>
          <p:nvPicPr>
            <p:cNvPr id="633" name="Google Shape;633;p44"/>
            <p:cNvPicPr preferRelativeResize="0"/>
            <p:nvPr/>
          </p:nvPicPr>
          <p:blipFill rotWithShape="1">
            <a:blip r:embed="rId3">
              <a:alphaModFix/>
            </a:blip>
            <a:srcRect b="757" l="0" r="0" t="0"/>
            <a:stretch/>
          </p:blipFill>
          <p:spPr>
            <a:xfrm>
              <a:off x="0" y="0"/>
              <a:ext cx="1052308148" cy="2147483646"/>
            </a:xfrm>
            <a:prstGeom prst="rect">
              <a:avLst/>
            </a:prstGeom>
            <a:noFill/>
            <a:ln>
              <a:noFill/>
            </a:ln>
          </p:spPr>
        </p:pic>
        <p:grpSp>
          <p:nvGrpSpPr>
            <p:cNvPr id="634" name="Google Shape;634;p44"/>
            <p:cNvGrpSpPr/>
            <p:nvPr/>
          </p:nvGrpSpPr>
          <p:grpSpPr>
            <a:xfrm>
              <a:off x="797684854" y="3990136"/>
              <a:ext cx="1349798792" cy="2143493480"/>
              <a:chOff x="0" y="0"/>
              <a:chExt cx="2147483647" cy="2147483646"/>
            </a:xfrm>
          </p:grpSpPr>
          <p:pic>
            <p:nvPicPr>
              <p:cNvPr id="635" name="Google Shape;635;p44"/>
              <p:cNvPicPr preferRelativeResize="0"/>
              <p:nvPr/>
            </p:nvPicPr>
            <p:blipFill rotWithShape="1">
              <a:blip r:embed="rId4">
                <a:alphaModFix/>
              </a:blip>
              <a:srcRect b="874" l="0" r="0" t="0"/>
              <a:stretch/>
            </p:blipFill>
            <p:spPr>
              <a:xfrm>
                <a:off x="412316975" y="0"/>
                <a:ext cx="1699258443" cy="2147483646"/>
              </a:xfrm>
              <a:prstGeom prst="rect">
                <a:avLst/>
              </a:prstGeom>
              <a:noFill/>
              <a:ln>
                <a:noFill/>
              </a:ln>
            </p:spPr>
          </p:pic>
          <p:cxnSp>
            <p:nvCxnSpPr>
              <p:cNvPr id="636" name="Google Shape;636;p44"/>
              <p:cNvCxnSpPr/>
              <p:nvPr/>
            </p:nvCxnSpPr>
            <p:spPr>
              <a:xfrm>
                <a:off x="219153663" y="478920153"/>
                <a:ext cx="1807548942" cy="255779878"/>
              </a:xfrm>
              <a:prstGeom prst="straightConnector1">
                <a:avLst/>
              </a:prstGeom>
              <a:noFill/>
              <a:ln cap="flat" cmpd="sng" w="9525">
                <a:solidFill>
                  <a:schemeClr val="dk1"/>
                </a:solidFill>
                <a:prstDash val="solid"/>
                <a:miter lim="800000"/>
                <a:headEnd len="med" w="med" type="none"/>
                <a:tailEnd len="med" w="med" type="none"/>
              </a:ln>
            </p:spPr>
          </p:cxnSp>
          <p:cxnSp>
            <p:nvCxnSpPr>
              <p:cNvPr id="637" name="Google Shape;637;p44"/>
              <p:cNvCxnSpPr/>
              <p:nvPr/>
            </p:nvCxnSpPr>
            <p:spPr>
              <a:xfrm>
                <a:off x="230260010" y="1043766918"/>
                <a:ext cx="1796442608" cy="0"/>
              </a:xfrm>
              <a:prstGeom prst="straightConnector1">
                <a:avLst/>
              </a:prstGeom>
              <a:noFill/>
              <a:ln cap="flat" cmpd="sng" w="9525">
                <a:solidFill>
                  <a:schemeClr val="dk1"/>
                </a:solidFill>
                <a:prstDash val="solid"/>
                <a:miter lim="800000"/>
                <a:headEnd len="med" w="med" type="none"/>
                <a:tailEnd len="med" w="med" type="none"/>
              </a:ln>
            </p:spPr>
          </p:cxnSp>
          <p:sp>
            <p:nvSpPr>
              <p:cNvPr id="638" name="Google Shape;638;p44"/>
              <p:cNvSpPr txBox="1"/>
              <p:nvPr/>
            </p:nvSpPr>
            <p:spPr>
              <a:xfrm>
                <a:off x="1596279761" y="516656802"/>
                <a:ext cx="551203885" cy="1420727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-67%</a:t>
                </a:r>
                <a:endParaRPr/>
              </a:p>
            </p:txBody>
          </p:sp>
          <p:sp>
            <p:nvSpPr>
              <p:cNvPr id="639" name="Google Shape;639;p44"/>
              <p:cNvSpPr txBox="1"/>
              <p:nvPr/>
            </p:nvSpPr>
            <p:spPr>
              <a:xfrm>
                <a:off x="1470329311" y="842237201"/>
                <a:ext cx="551203885" cy="1420727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-36%</a:t>
                </a:r>
                <a:endParaRPr/>
              </a:p>
            </p:txBody>
          </p:sp>
          <p:sp>
            <p:nvSpPr>
              <p:cNvPr id="640" name="Google Shape;640;p44"/>
              <p:cNvSpPr txBox="1"/>
              <p:nvPr/>
            </p:nvSpPr>
            <p:spPr>
              <a:xfrm>
                <a:off x="149558502" y="759221965"/>
                <a:ext cx="551203885" cy="1420727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-42%</a:t>
                </a:r>
                <a:endParaRPr/>
              </a:p>
            </p:txBody>
          </p:sp>
          <p:sp>
            <p:nvSpPr>
              <p:cNvPr id="641" name="Google Shape;641;p44"/>
              <p:cNvSpPr txBox="1"/>
              <p:nvPr/>
            </p:nvSpPr>
            <p:spPr>
              <a:xfrm>
                <a:off x="0" y="196886783"/>
                <a:ext cx="551203885" cy="1420727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-55%</a:t>
                </a:r>
                <a:endParaRPr/>
              </a:p>
            </p:txBody>
          </p:sp>
        </p:grpSp>
      </p:grpSp>
      <p:sp>
        <p:nvSpPr>
          <p:cNvPr id="642" name="Google Shape;642;p44"/>
          <p:cNvSpPr txBox="1"/>
          <p:nvPr/>
        </p:nvSpPr>
        <p:spPr>
          <a:xfrm>
            <a:off x="817562" y="122237"/>
            <a:ext cx="7412037"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Calibri"/>
              <a:buNone/>
            </a:pPr>
            <a:r>
              <a:rPr b="1" i="0" lang="en-US" sz="2400" u="none">
                <a:solidFill>
                  <a:srgbClr val="FFCC66"/>
                </a:solidFill>
                <a:latin typeface="Calibri"/>
                <a:ea typeface="Calibri"/>
                <a:cs typeface="Calibri"/>
                <a:sym typeface="Calibri"/>
              </a:rPr>
              <a:t>Adaptive Bone Density Changes: a Comparative Study</a:t>
            </a:r>
            <a:endParaRPr/>
          </a:p>
        </p:txBody>
      </p:sp>
      <p:pic>
        <p:nvPicPr>
          <p:cNvPr id="643" name="Google Shape;643;p44"/>
          <p:cNvPicPr preferRelativeResize="0"/>
          <p:nvPr/>
        </p:nvPicPr>
        <p:blipFill rotWithShape="1">
          <a:blip r:embed="rId5">
            <a:alphaModFix/>
          </a:blip>
          <a:srcRect b="0" l="0" r="0" t="0"/>
          <a:stretch/>
        </p:blipFill>
        <p:spPr>
          <a:xfrm>
            <a:off x="8242300" y="1695450"/>
            <a:ext cx="693737" cy="3516312"/>
          </a:xfrm>
          <a:prstGeom prst="rect">
            <a:avLst/>
          </a:prstGeom>
          <a:noFill/>
          <a:ln>
            <a:noFill/>
          </a:ln>
        </p:spPr>
      </p:pic>
      <p:sp>
        <p:nvSpPr>
          <p:cNvPr id="644" name="Google Shape;644;p44"/>
          <p:cNvSpPr txBox="1"/>
          <p:nvPr/>
        </p:nvSpPr>
        <p:spPr>
          <a:xfrm>
            <a:off x="8077200" y="5172075"/>
            <a:ext cx="885825" cy="369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g.cm</a:t>
            </a:r>
            <a:r>
              <a:rPr b="0" baseline="30000" i="0" lang="en-US" sz="1800" u="none">
                <a:solidFill>
                  <a:srgbClr val="FFFF00"/>
                </a:solidFill>
                <a:latin typeface="Arial"/>
                <a:ea typeface="Arial"/>
                <a:cs typeface="Arial"/>
                <a:sym typeface="Arial"/>
              </a:rPr>
              <a:t>-3</a:t>
            </a:r>
            <a:r>
              <a:rPr b="0" i="0" lang="en-US" sz="1800" u="none">
                <a:solidFill>
                  <a:srgbClr val="FFFF00"/>
                </a:solidFill>
                <a:latin typeface="Arial"/>
                <a:ea typeface="Arial"/>
                <a:cs typeface="Arial"/>
                <a:sym typeface="Arial"/>
              </a:rPr>
              <a:t> </a:t>
            </a:r>
            <a:endParaRPr/>
          </a:p>
        </p:txBody>
      </p:sp>
      <p:sp>
        <p:nvSpPr>
          <p:cNvPr id="645" name="Google Shape;645;p44"/>
          <p:cNvSpPr txBox="1"/>
          <p:nvPr/>
        </p:nvSpPr>
        <p:spPr>
          <a:xfrm>
            <a:off x="363537" y="6165850"/>
            <a:ext cx="1328737" cy="307975"/>
          </a:xfrm>
          <a:prstGeom prst="rect">
            <a:avLst/>
          </a:prstGeom>
          <a:solidFill>
            <a:srgbClr val="CC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Palatino Linotype"/>
              <a:buNone/>
            </a:pPr>
            <a:r>
              <a:rPr b="0" i="0" lang="en-US" sz="1400" u="none">
                <a:solidFill>
                  <a:schemeClr val="dk1"/>
                </a:solidFill>
                <a:latin typeface="Palatino Linotype"/>
                <a:ea typeface="Palatino Linotype"/>
                <a:cs typeface="Palatino Linotype"/>
                <a:sym typeface="Palatino Linotype"/>
              </a:rPr>
              <a:t>Post-operative</a:t>
            </a:r>
            <a:endParaRPr/>
          </a:p>
        </p:txBody>
      </p:sp>
      <p:sp>
        <p:nvSpPr>
          <p:cNvPr id="646" name="Google Shape;646;p44"/>
          <p:cNvSpPr txBox="1"/>
          <p:nvPr/>
        </p:nvSpPr>
        <p:spPr>
          <a:xfrm>
            <a:off x="2489200" y="6165850"/>
            <a:ext cx="1074737" cy="307975"/>
          </a:xfrm>
          <a:prstGeom prst="rect">
            <a:avLst/>
          </a:prstGeom>
          <a:solidFill>
            <a:srgbClr val="CCFF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Palatino Linotype"/>
              <a:buNone/>
            </a:pPr>
            <a:r>
              <a:rPr b="0" i="0" lang="en-US" sz="1400" u="none">
                <a:solidFill>
                  <a:schemeClr val="dk1"/>
                </a:solidFill>
                <a:latin typeface="Palatino Linotype"/>
                <a:ea typeface="Palatino Linotype"/>
                <a:cs typeface="Palatino Linotype"/>
                <a:sym typeface="Palatino Linotype"/>
              </a:rPr>
              <a:t>Long-term </a:t>
            </a:r>
            <a:endParaRPr/>
          </a:p>
        </p:txBody>
      </p:sp>
      <p:grpSp>
        <p:nvGrpSpPr>
          <p:cNvPr id="647" name="Google Shape;647;p44"/>
          <p:cNvGrpSpPr/>
          <p:nvPr/>
        </p:nvGrpSpPr>
        <p:grpSpPr>
          <a:xfrm>
            <a:off x="4502150" y="908050"/>
            <a:ext cx="3749675" cy="5154612"/>
            <a:chOff x="0" y="0"/>
            <a:chExt cx="2147483647" cy="2147483646"/>
          </a:xfrm>
        </p:grpSpPr>
        <p:pic>
          <p:nvPicPr>
            <p:cNvPr id="648" name="Google Shape;648;p44"/>
            <p:cNvPicPr preferRelativeResize="0"/>
            <p:nvPr/>
          </p:nvPicPr>
          <p:blipFill rotWithShape="1">
            <a:blip r:embed="rId6">
              <a:alphaModFix/>
            </a:blip>
            <a:srcRect b="0" l="0" r="0" t="0"/>
            <a:stretch/>
          </p:blipFill>
          <p:spPr>
            <a:xfrm>
              <a:off x="0" y="428"/>
              <a:ext cx="996044348" cy="2147483218"/>
            </a:xfrm>
            <a:prstGeom prst="rect">
              <a:avLst/>
            </a:prstGeom>
            <a:noFill/>
            <a:ln>
              <a:noFill/>
            </a:ln>
          </p:spPr>
        </p:pic>
        <p:pic>
          <p:nvPicPr>
            <p:cNvPr id="649" name="Google Shape;649;p44"/>
            <p:cNvPicPr preferRelativeResize="0"/>
            <p:nvPr/>
          </p:nvPicPr>
          <p:blipFill rotWithShape="1">
            <a:blip r:embed="rId7">
              <a:alphaModFix/>
            </a:blip>
            <a:srcRect b="0" l="0" r="0" t="0"/>
            <a:stretch/>
          </p:blipFill>
          <p:spPr>
            <a:xfrm>
              <a:off x="1020599662" y="0"/>
              <a:ext cx="1011267108" cy="2145068691"/>
            </a:xfrm>
            <a:prstGeom prst="rect">
              <a:avLst/>
            </a:prstGeom>
            <a:noFill/>
            <a:ln>
              <a:noFill/>
            </a:ln>
          </p:spPr>
        </p:pic>
        <p:grpSp>
          <p:nvGrpSpPr>
            <p:cNvPr id="650" name="Google Shape;650;p44"/>
            <p:cNvGrpSpPr/>
            <p:nvPr/>
          </p:nvGrpSpPr>
          <p:grpSpPr>
            <a:xfrm>
              <a:off x="735448686" y="320509708"/>
              <a:ext cx="1412034960" cy="740996644"/>
              <a:chOff x="0" y="0"/>
              <a:chExt cx="2147483646" cy="2147483647"/>
            </a:xfrm>
          </p:grpSpPr>
          <p:grpSp>
            <p:nvGrpSpPr>
              <p:cNvPr id="651" name="Google Shape;651;p44"/>
              <p:cNvGrpSpPr/>
              <p:nvPr/>
            </p:nvGrpSpPr>
            <p:grpSpPr>
              <a:xfrm>
                <a:off x="312614143" y="491427933"/>
                <a:ext cx="1834869503" cy="1656055713"/>
                <a:chOff x="0" y="0"/>
                <a:chExt cx="2147483647" cy="2147483646"/>
              </a:xfrm>
            </p:grpSpPr>
            <p:cxnSp>
              <p:nvCxnSpPr>
                <p:cNvPr id="652" name="Google Shape;652;p44"/>
                <p:cNvCxnSpPr/>
                <p:nvPr/>
              </p:nvCxnSpPr>
              <p:spPr>
                <a:xfrm>
                  <a:off x="0" y="0"/>
                  <a:ext cx="2147483633" cy="974321929"/>
                </a:xfrm>
                <a:prstGeom prst="straightConnector1">
                  <a:avLst/>
                </a:prstGeom>
                <a:noFill/>
                <a:ln cap="flat" cmpd="sng" w="9525">
                  <a:solidFill>
                    <a:schemeClr val="dk1"/>
                  </a:solidFill>
                  <a:prstDash val="solid"/>
                  <a:miter lim="800000"/>
                  <a:headEnd len="med" w="med" type="none"/>
                  <a:tailEnd len="med" w="med" type="none"/>
                </a:ln>
              </p:spPr>
            </p:cxnSp>
            <p:cxnSp>
              <p:nvCxnSpPr>
                <p:cNvPr id="653" name="Google Shape;653;p44"/>
                <p:cNvCxnSpPr/>
                <p:nvPr/>
              </p:nvCxnSpPr>
              <p:spPr>
                <a:xfrm>
                  <a:off x="14564300" y="2147483646"/>
                  <a:ext cx="2132919346" cy="0"/>
                </a:xfrm>
                <a:prstGeom prst="straightConnector1">
                  <a:avLst/>
                </a:prstGeom>
                <a:noFill/>
                <a:ln cap="flat" cmpd="sng" w="9525">
                  <a:solidFill>
                    <a:schemeClr val="dk1"/>
                  </a:solidFill>
                  <a:prstDash val="solid"/>
                  <a:miter lim="800000"/>
                  <a:headEnd len="med" w="med" type="none"/>
                  <a:tailEnd len="med" w="med" type="none"/>
                </a:ln>
              </p:spPr>
            </p:cxnSp>
          </p:grpSp>
          <p:sp>
            <p:nvSpPr>
              <p:cNvPr id="654" name="Google Shape;654;p44"/>
              <p:cNvSpPr txBox="1"/>
              <p:nvPr/>
            </p:nvSpPr>
            <p:spPr>
              <a:xfrm>
                <a:off x="1502143150" y="600633416"/>
                <a:ext cx="559654590" cy="4171165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-28%</a:t>
                </a:r>
                <a:endParaRPr/>
              </a:p>
            </p:txBody>
          </p:sp>
          <p:sp>
            <p:nvSpPr>
              <p:cNvPr id="655" name="Google Shape;655;p44"/>
              <p:cNvSpPr txBox="1"/>
              <p:nvPr/>
            </p:nvSpPr>
            <p:spPr>
              <a:xfrm>
                <a:off x="1389935573" y="1556517133"/>
                <a:ext cx="559654590" cy="4171165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-10%</a:t>
                </a:r>
                <a:endParaRPr/>
              </a:p>
            </p:txBody>
          </p:sp>
          <p:sp>
            <p:nvSpPr>
              <p:cNvPr id="656" name="Google Shape;656;p44"/>
              <p:cNvSpPr txBox="1"/>
              <p:nvPr/>
            </p:nvSpPr>
            <p:spPr>
              <a:xfrm>
                <a:off x="351565232" y="1508200774"/>
                <a:ext cx="468561465" cy="4171165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-4%</a:t>
                </a:r>
                <a:endParaRPr/>
              </a:p>
            </p:txBody>
          </p:sp>
          <p:sp>
            <p:nvSpPr>
              <p:cNvPr id="657" name="Google Shape;657;p44"/>
              <p:cNvSpPr txBox="1"/>
              <p:nvPr/>
            </p:nvSpPr>
            <p:spPr>
              <a:xfrm>
                <a:off x="0" y="0"/>
                <a:ext cx="559654590" cy="4171165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-18%</a:t>
                </a:r>
                <a:endParaRPr/>
              </a:p>
            </p:txBody>
          </p:sp>
        </p:grpSp>
      </p:grpSp>
      <p:sp>
        <p:nvSpPr>
          <p:cNvPr id="658" name="Google Shape;658;p44"/>
          <p:cNvSpPr txBox="1"/>
          <p:nvPr/>
        </p:nvSpPr>
        <p:spPr>
          <a:xfrm>
            <a:off x="4611687" y="6145212"/>
            <a:ext cx="1328737" cy="307975"/>
          </a:xfrm>
          <a:prstGeom prst="rect">
            <a:avLst/>
          </a:prstGeom>
          <a:solidFill>
            <a:srgbClr val="CCFFCC"/>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Palatino Linotype"/>
              <a:buNone/>
            </a:pPr>
            <a:r>
              <a:rPr b="0" i="0" lang="en-US" sz="1400" u="none">
                <a:solidFill>
                  <a:schemeClr val="dk1"/>
                </a:solidFill>
                <a:latin typeface="Palatino Linotype"/>
                <a:ea typeface="Palatino Linotype"/>
                <a:cs typeface="Palatino Linotype"/>
                <a:sym typeface="Palatino Linotype"/>
              </a:rPr>
              <a:t>Post-operative</a:t>
            </a:r>
            <a:endParaRPr/>
          </a:p>
        </p:txBody>
      </p:sp>
      <p:sp>
        <p:nvSpPr>
          <p:cNvPr id="659" name="Google Shape;659;p44"/>
          <p:cNvSpPr txBox="1"/>
          <p:nvPr/>
        </p:nvSpPr>
        <p:spPr>
          <a:xfrm>
            <a:off x="6675437" y="6165850"/>
            <a:ext cx="1028700" cy="307975"/>
          </a:xfrm>
          <a:prstGeom prst="rect">
            <a:avLst/>
          </a:prstGeom>
          <a:solidFill>
            <a:srgbClr val="CCFFC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Palatino Linotype"/>
              <a:buNone/>
            </a:pPr>
            <a:r>
              <a:rPr b="0" i="0" lang="en-US" sz="1400" u="none">
                <a:solidFill>
                  <a:schemeClr val="dk1"/>
                </a:solidFill>
                <a:latin typeface="Palatino Linotype"/>
                <a:ea typeface="Palatino Linotype"/>
                <a:cs typeface="Palatino Linotype"/>
                <a:sym typeface="Palatino Linotype"/>
              </a:rPr>
              <a:t>Long-term</a:t>
            </a:r>
            <a:endParaRPr/>
          </a:p>
        </p:txBody>
      </p:sp>
      <p:cxnSp>
        <p:nvCxnSpPr>
          <p:cNvPr id="660" name="Google Shape;660;p44"/>
          <p:cNvCxnSpPr/>
          <p:nvPr/>
        </p:nvCxnSpPr>
        <p:spPr>
          <a:xfrm>
            <a:off x="4233862" y="6669087"/>
            <a:ext cx="85725" cy="87312"/>
          </a:xfrm>
          <a:prstGeom prst="straightConnector1">
            <a:avLst/>
          </a:prstGeom>
          <a:noFill/>
          <a:ln>
            <a:noFill/>
          </a:ln>
        </p:spPr>
      </p:cxnSp>
      <p:cxnSp>
        <p:nvCxnSpPr>
          <p:cNvPr id="661" name="Google Shape;661;p44"/>
          <p:cNvCxnSpPr/>
          <p:nvPr/>
        </p:nvCxnSpPr>
        <p:spPr>
          <a:xfrm>
            <a:off x="4276725" y="641350"/>
            <a:ext cx="0" cy="5775325"/>
          </a:xfrm>
          <a:prstGeom prst="straightConnector1">
            <a:avLst/>
          </a:prstGeom>
          <a:noFill/>
          <a:ln cap="flat" cmpd="sng" w="38100">
            <a:solidFill>
              <a:srgbClr val="FFC000"/>
            </a:solidFill>
            <a:prstDash val="solid"/>
            <a:miter lim="800000"/>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45"/>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67" name="Google Shape;667;p45"/>
          <p:cNvSpPr txBox="1"/>
          <p:nvPr>
            <p:ph type="title"/>
          </p:nvPr>
        </p:nvSpPr>
        <p:spPr>
          <a:xfrm>
            <a:off x="431800" y="1304925"/>
            <a:ext cx="8229600" cy="6111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Acknowledgements</a:t>
            </a:r>
            <a:r>
              <a:rPr b="0" i="0" lang="en-US" sz="2400" u="none">
                <a:solidFill>
                  <a:srgbClr val="FFCC66"/>
                </a:solidFill>
                <a:latin typeface="Arial"/>
                <a:ea typeface="Arial"/>
                <a:cs typeface="Arial"/>
                <a:sym typeface="Arial"/>
              </a:rPr>
              <a:t> </a:t>
            </a:r>
            <a:endParaRPr/>
          </a:p>
        </p:txBody>
      </p:sp>
      <p:sp>
        <p:nvSpPr>
          <p:cNvPr id="668" name="Google Shape;668;p45"/>
          <p:cNvSpPr txBox="1"/>
          <p:nvPr/>
        </p:nvSpPr>
        <p:spPr>
          <a:xfrm>
            <a:off x="1042987" y="1808162"/>
            <a:ext cx="7488237" cy="22256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2000"/>
              <a:buFont typeface="Arial"/>
              <a:buNone/>
            </a:pPr>
            <a:r>
              <a:t/>
            </a:r>
            <a:endParaRPr b="0" i="0" sz="2000" u="none">
              <a:solidFill>
                <a:srgbClr val="FFFF00"/>
              </a:solidFill>
              <a:latin typeface="Arial"/>
              <a:ea typeface="Arial"/>
              <a:cs typeface="Arial"/>
              <a:sym typeface="Arial"/>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rgbClr val="FFFF00"/>
                </a:solidFill>
                <a:latin typeface="Arial"/>
                <a:ea typeface="Arial"/>
                <a:cs typeface="Arial"/>
                <a:sym typeface="Arial"/>
              </a:rPr>
              <a:t>    </a:t>
            </a:r>
            <a:r>
              <a:rPr b="0" i="0" lang="en-US" sz="2000" u="none" cap="none" strike="noStrike">
                <a:solidFill>
                  <a:schemeClr val="lt1"/>
                </a:solidFill>
                <a:latin typeface="Arial"/>
                <a:ea typeface="Arial"/>
                <a:cs typeface="Arial"/>
                <a:sym typeface="Arial"/>
              </a:rPr>
              <a:t>Indian Institute of Technology Kharagpur</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Department of Biotechnology, New Delhi</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University of Southampton, U.K.</a:t>
            </a:r>
            <a:endParaRPr/>
          </a:p>
          <a:p>
            <a:pPr indent="-127000" lvl="2" marL="914400" marR="0" rtl="0" algn="l">
              <a:lnSpc>
                <a:spcPct val="100000"/>
              </a:lnSpc>
              <a:spcBef>
                <a:spcPts val="1000"/>
              </a:spcBef>
              <a:spcAft>
                <a:spcPts val="0"/>
              </a:spcAft>
              <a:buClr>
                <a:srgbClr val="00FFFF"/>
              </a:buClr>
              <a:buSzPts val="2000"/>
              <a:buFont typeface="Arial"/>
              <a:buChar char="•"/>
            </a:pPr>
            <a:r>
              <a:rPr b="0" i="0" lang="en-US" sz="2000" u="none" cap="none" strike="noStrike">
                <a:solidFill>
                  <a:schemeClr val="lt1"/>
                </a:solidFill>
                <a:latin typeface="Arial"/>
                <a:ea typeface="Arial"/>
                <a:cs typeface="Arial"/>
                <a:sym typeface="Arial"/>
              </a:rPr>
              <a:t>    UKIERI, British Council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9"/>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37" name="Google Shape;137;p19"/>
          <p:cNvSpPr txBox="1"/>
          <p:nvPr/>
        </p:nvSpPr>
        <p:spPr>
          <a:xfrm>
            <a:off x="539750" y="908050"/>
            <a:ext cx="8151812" cy="203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cap="none" strike="noStrike">
                <a:solidFill>
                  <a:srgbClr val="FFFF00"/>
                </a:solidFill>
                <a:latin typeface="Arial"/>
                <a:ea typeface="Arial"/>
                <a:cs typeface="Arial"/>
                <a:sym typeface="Arial"/>
              </a:rPr>
              <a:t>Classification of Bone tissue is based on </a:t>
            </a:r>
            <a:r>
              <a:rPr b="0" i="0" lang="en-US" sz="1800" u="sng" cap="none" strike="noStrike">
                <a:solidFill>
                  <a:srgbClr val="FFFF00"/>
                </a:solidFill>
                <a:latin typeface="Arial"/>
                <a:ea typeface="Arial"/>
                <a:cs typeface="Arial"/>
                <a:sym typeface="Arial"/>
              </a:rPr>
              <a:t>bone porosity </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1" marL="7429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Compact Bone as a dense solid bone with volume fraction of solid greater than 70%.</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1" marL="7429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Cancellous or Trabecular Bone as a porous network of connecting rods or plates with volume fraction of solid less than 70%.  </a:t>
            </a:r>
            <a:endParaRPr/>
          </a:p>
        </p:txBody>
      </p:sp>
      <p:sp>
        <p:nvSpPr>
          <p:cNvPr id="138" name="Google Shape;138;p19"/>
          <p:cNvSpPr txBox="1"/>
          <p:nvPr/>
        </p:nvSpPr>
        <p:spPr>
          <a:xfrm>
            <a:off x="3311525" y="254000"/>
            <a:ext cx="3060700"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cap="none" strike="noStrike">
                <a:solidFill>
                  <a:srgbClr val="FFCC66"/>
                </a:solidFill>
                <a:latin typeface="Arial"/>
                <a:ea typeface="Arial"/>
                <a:cs typeface="Arial"/>
                <a:sym typeface="Arial"/>
              </a:rPr>
              <a:t>Classification of Bone</a:t>
            </a:r>
            <a:endParaRPr/>
          </a:p>
        </p:txBody>
      </p:sp>
      <p:pic>
        <p:nvPicPr>
          <p:cNvPr descr="https://encrypted-tbn1.gstatic.com/images?q=tbn:ANd9GcSyrne5r3W4LLbmPACXhOV2mt4RBafnU_Zxap7jK8ZvnFD1DTN3" id="139" name="Google Shape;139;p19"/>
          <p:cNvPicPr preferRelativeResize="0"/>
          <p:nvPr/>
        </p:nvPicPr>
        <p:blipFill rotWithShape="1">
          <a:blip r:embed="rId3">
            <a:alphaModFix/>
          </a:blip>
          <a:srcRect b="0" l="0" r="0" t="0"/>
          <a:stretch/>
        </p:blipFill>
        <p:spPr>
          <a:xfrm>
            <a:off x="852487" y="3213100"/>
            <a:ext cx="3251200" cy="3251200"/>
          </a:xfrm>
          <a:prstGeom prst="rect">
            <a:avLst/>
          </a:prstGeom>
          <a:noFill/>
          <a:ln>
            <a:noFill/>
          </a:ln>
        </p:spPr>
      </p:pic>
      <p:pic>
        <p:nvPicPr>
          <p:cNvPr descr="http://medcell.med.yale.edu/systems_cell_biology/bone_lab/images/bone.jpg" id="140" name="Google Shape;140;p19"/>
          <p:cNvPicPr preferRelativeResize="0"/>
          <p:nvPr/>
        </p:nvPicPr>
        <p:blipFill rotWithShape="1">
          <a:blip r:embed="rId4">
            <a:alphaModFix/>
          </a:blip>
          <a:srcRect b="0" l="12582" r="12985" t="0"/>
          <a:stretch/>
        </p:blipFill>
        <p:spPr>
          <a:xfrm>
            <a:off x="4841875" y="3222625"/>
            <a:ext cx="3217862" cy="3241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46"/>
          <p:cNvSpPr txBox="1"/>
          <p:nvPr/>
        </p:nvSpPr>
        <p:spPr>
          <a:xfrm>
            <a:off x="3455987" y="6335712"/>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sp>
        <p:nvSpPr>
          <p:cNvPr id="674" name="Google Shape;674;p46"/>
          <p:cNvSpPr txBox="1"/>
          <p:nvPr>
            <p:ph idx="1" type="body"/>
          </p:nvPr>
        </p:nvSpPr>
        <p:spPr>
          <a:xfrm>
            <a:off x="846137" y="1816100"/>
            <a:ext cx="7373937" cy="2227262"/>
          </a:xfrm>
          <a:prstGeom prst="rect">
            <a:avLst/>
          </a:prstGeom>
          <a:noFill/>
          <a:ln>
            <a:noFill/>
          </a:ln>
        </p:spPr>
        <p:txBody>
          <a:bodyPr anchorCtr="0" anchor="t" bIns="45700" lIns="91425" spcFirstLastPara="1" rIns="91425" wrap="square" tIns="45700">
            <a:noAutofit/>
          </a:bodyPr>
          <a:lstStyle/>
          <a:p>
            <a:pPr indent="-139700" lvl="0" marL="342900" rtl="0" algn="l">
              <a:lnSpc>
                <a:spcPct val="100000"/>
              </a:lnSpc>
              <a:spcBef>
                <a:spcPts val="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139700" lvl="0" marL="34290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Arial"/>
              <a:ea typeface="Arial"/>
              <a:cs typeface="Arial"/>
              <a:sym typeface="Arial"/>
            </a:endParaRPr>
          </a:p>
          <a:p>
            <a:pPr indent="-342900" lvl="0" marL="342900" rtl="0" algn="ctr">
              <a:lnSpc>
                <a:spcPct val="100000"/>
              </a:lnSpc>
              <a:spcBef>
                <a:spcPts val="640"/>
              </a:spcBef>
              <a:spcAft>
                <a:spcPts val="0"/>
              </a:spcAft>
              <a:buClr>
                <a:srgbClr val="99FF99"/>
              </a:buClr>
              <a:buSzPts val="3200"/>
              <a:buFont typeface="Arial"/>
              <a:buNone/>
            </a:pPr>
            <a:r>
              <a:rPr b="0" i="1" lang="en-US" sz="3200" u="none">
                <a:solidFill>
                  <a:srgbClr val="99FF99"/>
                </a:solidFill>
                <a:latin typeface="Arial"/>
                <a:ea typeface="Arial"/>
                <a:cs typeface="Arial"/>
                <a:sym typeface="Arial"/>
              </a:rPr>
              <a:t>~   Thank you for listening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pic>
        <p:nvPicPr>
          <p:cNvPr descr="https://upload.wikimedia.org/wikipedia/commons/3/34/Illu_compact_spongy_bone.jpg" id="146" name="Google Shape;146;p20"/>
          <p:cNvPicPr preferRelativeResize="0"/>
          <p:nvPr/>
        </p:nvPicPr>
        <p:blipFill rotWithShape="1">
          <a:blip r:embed="rId3">
            <a:alphaModFix/>
          </a:blip>
          <a:srcRect b="0" l="0" r="0" t="0"/>
          <a:stretch/>
        </p:blipFill>
        <p:spPr>
          <a:xfrm>
            <a:off x="3455987" y="3860800"/>
            <a:ext cx="4953000" cy="2857500"/>
          </a:xfrm>
          <a:prstGeom prst="rect">
            <a:avLst/>
          </a:prstGeom>
          <a:noFill/>
          <a:ln>
            <a:noFill/>
          </a:ln>
        </p:spPr>
      </p:pic>
      <p:sp>
        <p:nvSpPr>
          <p:cNvPr id="147" name="Google Shape;147;p20"/>
          <p:cNvSpPr txBox="1"/>
          <p:nvPr/>
        </p:nvSpPr>
        <p:spPr>
          <a:xfrm>
            <a:off x="2663825" y="257175"/>
            <a:ext cx="5329237"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400"/>
              <a:buFont typeface="Arial"/>
              <a:buNone/>
            </a:pPr>
            <a:r>
              <a:rPr b="1" i="0" lang="en-US" sz="2400" u="none" cap="none" strike="noStrike">
                <a:solidFill>
                  <a:srgbClr val="FFCC66"/>
                </a:solidFill>
                <a:latin typeface="Arial"/>
                <a:ea typeface="Arial"/>
                <a:cs typeface="Arial"/>
                <a:sym typeface="Arial"/>
              </a:rPr>
              <a:t>Cancellous and Cortical Bone</a:t>
            </a:r>
            <a:endParaRPr/>
          </a:p>
        </p:txBody>
      </p:sp>
      <p:pic>
        <p:nvPicPr>
          <p:cNvPr descr="Bone cross-section.svg" id="148" name="Google Shape;148;p20"/>
          <p:cNvPicPr preferRelativeResize="0"/>
          <p:nvPr/>
        </p:nvPicPr>
        <p:blipFill rotWithShape="1">
          <a:blip r:embed="rId4">
            <a:alphaModFix/>
          </a:blip>
          <a:srcRect b="0" l="0" r="0" t="0"/>
          <a:stretch/>
        </p:blipFill>
        <p:spPr>
          <a:xfrm>
            <a:off x="395287" y="815975"/>
            <a:ext cx="5656262" cy="2828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a:p>
        </p:txBody>
      </p:sp>
      <p:sp>
        <p:nvSpPr>
          <p:cNvPr id="154" name="Google Shape;154;p21"/>
          <p:cNvSpPr txBox="1"/>
          <p:nvPr/>
        </p:nvSpPr>
        <p:spPr>
          <a:xfrm>
            <a:off x="250825" y="944562"/>
            <a:ext cx="8569325" cy="258603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Compact bone tissue forms the structural shell of most bones and nearly all of the diaphyses of long bone.</a:t>
            </a:r>
            <a:endParaRPr/>
          </a:p>
          <a:p>
            <a:pPr indent="-285750" lvl="0" marL="28575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chemeClr val="accent1"/>
              </a:buClr>
              <a:buSzPts val="1800"/>
              <a:buFont typeface="Arial"/>
              <a:buChar char="•"/>
            </a:pPr>
            <a:r>
              <a:rPr b="0" i="0" lang="en-US" sz="1800" u="none" cap="none" strike="noStrike">
                <a:solidFill>
                  <a:schemeClr val="accent1"/>
                </a:solidFill>
                <a:latin typeface="Arial"/>
                <a:ea typeface="Arial"/>
                <a:cs typeface="Arial"/>
                <a:sym typeface="Arial"/>
              </a:rPr>
              <a:t>Cancellous bone forms the inner core and is a cellular material made up of a connected network of rods and plates. A network of </a:t>
            </a:r>
            <a:r>
              <a:rPr b="0" i="0" lang="en-US" sz="1800" u="sng" cap="none" strike="noStrike">
                <a:solidFill>
                  <a:schemeClr val="accent1"/>
                </a:solidFill>
                <a:latin typeface="Arial"/>
                <a:ea typeface="Arial"/>
                <a:cs typeface="Arial"/>
                <a:sym typeface="Arial"/>
              </a:rPr>
              <a:t>rods</a:t>
            </a:r>
            <a:r>
              <a:rPr b="0" i="0" lang="en-US" sz="1800" u="none" cap="none" strike="noStrike">
                <a:solidFill>
                  <a:schemeClr val="accent1"/>
                </a:solidFill>
                <a:latin typeface="Arial"/>
                <a:ea typeface="Arial"/>
                <a:cs typeface="Arial"/>
                <a:sym typeface="Arial"/>
              </a:rPr>
              <a:t> produces </a:t>
            </a:r>
            <a:r>
              <a:rPr b="0" i="0" lang="en-US" sz="1800" u="sng" cap="none" strike="noStrike">
                <a:solidFill>
                  <a:schemeClr val="accent1"/>
                </a:solidFill>
                <a:latin typeface="Arial"/>
                <a:ea typeface="Arial"/>
                <a:cs typeface="Arial"/>
                <a:sym typeface="Arial"/>
              </a:rPr>
              <a:t>open cells </a:t>
            </a:r>
            <a:r>
              <a:rPr b="0" i="0" lang="en-US" sz="1800" u="none" cap="none" strike="noStrike">
                <a:solidFill>
                  <a:schemeClr val="accent1"/>
                </a:solidFill>
                <a:latin typeface="Arial"/>
                <a:ea typeface="Arial"/>
                <a:cs typeface="Arial"/>
                <a:sym typeface="Arial"/>
              </a:rPr>
              <a:t>while network of </a:t>
            </a:r>
            <a:r>
              <a:rPr b="0" i="0" lang="en-US" sz="1800" u="sng" cap="none" strike="noStrike">
                <a:solidFill>
                  <a:schemeClr val="accent1"/>
                </a:solidFill>
                <a:latin typeface="Arial"/>
                <a:ea typeface="Arial"/>
                <a:cs typeface="Arial"/>
                <a:sym typeface="Arial"/>
              </a:rPr>
              <a:t>plates</a:t>
            </a:r>
            <a:r>
              <a:rPr b="0" i="0" lang="en-US" sz="1800" u="none" cap="none" strike="noStrike">
                <a:solidFill>
                  <a:schemeClr val="accent1"/>
                </a:solidFill>
                <a:latin typeface="Arial"/>
                <a:ea typeface="Arial"/>
                <a:cs typeface="Arial"/>
                <a:sym typeface="Arial"/>
              </a:rPr>
              <a:t> give </a:t>
            </a:r>
            <a:r>
              <a:rPr b="0" i="0" lang="en-US" sz="1800" u="sng" cap="none" strike="noStrike">
                <a:solidFill>
                  <a:schemeClr val="accent1"/>
                </a:solidFill>
                <a:latin typeface="Arial"/>
                <a:ea typeface="Arial"/>
                <a:cs typeface="Arial"/>
                <a:sym typeface="Arial"/>
              </a:rPr>
              <a:t>closed cell</a:t>
            </a:r>
            <a:r>
              <a:rPr b="0" i="0" lang="en-US" sz="1800" u="none" cap="none" strike="noStrike">
                <a:solidFill>
                  <a:schemeClr val="accent1"/>
                </a:solidFill>
                <a:latin typeface="Arial"/>
                <a:ea typeface="Arial"/>
                <a:cs typeface="Arial"/>
                <a:sym typeface="Arial"/>
              </a:rPr>
              <a:t>.</a:t>
            </a:r>
            <a:endParaRPr/>
          </a:p>
          <a:p>
            <a:pPr indent="-285750" lvl="0" marL="285750" marR="0" rtl="0" algn="just">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800"/>
              <a:buFont typeface="Arial"/>
              <a:buChar char="•"/>
            </a:pPr>
            <a:r>
              <a:rPr b="0" i="0" lang="en-US" sz="1800" u="none" cap="none" strike="noStrike">
                <a:solidFill>
                  <a:srgbClr val="FFFF00"/>
                </a:solidFill>
                <a:latin typeface="Arial"/>
                <a:ea typeface="Arial"/>
                <a:cs typeface="Arial"/>
                <a:sym typeface="Arial"/>
              </a:rPr>
              <a:t>The mechanical behaviour of cancellous bone is similar to cellular material, such as polymeric foam.</a:t>
            </a:r>
            <a:endParaRPr/>
          </a:p>
        </p:txBody>
      </p:sp>
      <p:pic>
        <p:nvPicPr>
          <p:cNvPr id="155" name="Google Shape;155;p21"/>
          <p:cNvPicPr preferRelativeResize="0"/>
          <p:nvPr/>
        </p:nvPicPr>
        <p:blipFill rotWithShape="1">
          <a:blip r:embed="rId3">
            <a:alphaModFix/>
          </a:blip>
          <a:srcRect b="0" l="0" r="0" t="0"/>
          <a:stretch/>
        </p:blipFill>
        <p:spPr>
          <a:xfrm>
            <a:off x="431800" y="3867150"/>
            <a:ext cx="2452687" cy="2406650"/>
          </a:xfrm>
          <a:prstGeom prst="rect">
            <a:avLst/>
          </a:prstGeom>
          <a:noFill/>
          <a:ln>
            <a:noFill/>
          </a:ln>
        </p:spPr>
      </p:pic>
      <p:pic>
        <p:nvPicPr>
          <p:cNvPr id="156" name="Google Shape;156;p21"/>
          <p:cNvPicPr preferRelativeResize="0"/>
          <p:nvPr/>
        </p:nvPicPr>
        <p:blipFill rotWithShape="1">
          <a:blip r:embed="rId4">
            <a:alphaModFix/>
          </a:blip>
          <a:srcRect b="0" l="0" r="0" t="0"/>
          <a:stretch/>
        </p:blipFill>
        <p:spPr>
          <a:xfrm>
            <a:off x="3328987" y="3878262"/>
            <a:ext cx="2466975" cy="2389187"/>
          </a:xfrm>
          <a:prstGeom prst="rect">
            <a:avLst/>
          </a:prstGeom>
          <a:noFill/>
          <a:ln>
            <a:noFill/>
          </a:ln>
        </p:spPr>
      </p:pic>
      <p:pic>
        <p:nvPicPr>
          <p:cNvPr id="157" name="Google Shape;157;p21"/>
          <p:cNvPicPr preferRelativeResize="0"/>
          <p:nvPr/>
        </p:nvPicPr>
        <p:blipFill rotWithShape="1">
          <a:blip r:embed="rId5">
            <a:alphaModFix/>
          </a:blip>
          <a:srcRect b="0" l="0" r="0" t="0"/>
          <a:stretch/>
        </p:blipFill>
        <p:spPr>
          <a:xfrm>
            <a:off x="6264275" y="3895725"/>
            <a:ext cx="2425700" cy="2359025"/>
          </a:xfrm>
          <a:prstGeom prst="rect">
            <a:avLst/>
          </a:prstGeom>
          <a:noFill/>
          <a:ln>
            <a:noFill/>
          </a:ln>
        </p:spPr>
      </p:pic>
      <p:sp>
        <p:nvSpPr>
          <p:cNvPr id="158" name="Google Shape;158;p21"/>
          <p:cNvSpPr txBox="1"/>
          <p:nvPr/>
        </p:nvSpPr>
        <p:spPr>
          <a:xfrm>
            <a:off x="1150937" y="257175"/>
            <a:ext cx="6950075"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cap="none" strike="noStrike">
                <a:solidFill>
                  <a:srgbClr val="FFCC66"/>
                </a:solidFill>
                <a:latin typeface="Arial"/>
                <a:ea typeface="Arial"/>
                <a:cs typeface="Arial"/>
                <a:sym typeface="Arial"/>
              </a:rPr>
              <a:t>Bone Structure and Mechanical Behaviour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a:p>
        </p:txBody>
      </p:sp>
      <p:sp>
        <p:nvSpPr>
          <p:cNvPr id="164" name="Google Shape;164;p22"/>
          <p:cNvSpPr txBox="1"/>
          <p:nvPr/>
        </p:nvSpPr>
        <p:spPr>
          <a:xfrm>
            <a:off x="1258887" y="368300"/>
            <a:ext cx="6732587"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000"/>
              <a:buFont typeface="Arial"/>
              <a:buNone/>
            </a:pPr>
            <a:r>
              <a:rPr b="1" i="0" lang="en-US" sz="2000" u="none" cap="none" strike="noStrike">
                <a:solidFill>
                  <a:srgbClr val="FFCC66"/>
                </a:solidFill>
                <a:latin typeface="Arial"/>
                <a:ea typeface="Arial"/>
                <a:cs typeface="Arial"/>
                <a:sym typeface="Arial"/>
              </a:rPr>
              <a:t>Measurement of amount of Bone Mineralized Tissue</a:t>
            </a:r>
            <a:endParaRPr/>
          </a:p>
        </p:txBody>
      </p:sp>
      <p:sp>
        <p:nvSpPr>
          <p:cNvPr id="165" name="Google Shape;165;p22"/>
          <p:cNvSpPr txBox="1"/>
          <p:nvPr/>
        </p:nvSpPr>
        <p:spPr>
          <a:xfrm>
            <a:off x="215900" y="3536950"/>
            <a:ext cx="8569325" cy="314007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FFFF00"/>
              </a:buClr>
              <a:buSzPts val="1800"/>
              <a:buFont typeface="Arial"/>
              <a:buChar char="•"/>
            </a:pPr>
            <a:r>
              <a:rPr b="1" i="0" lang="en-US" sz="1800" u="sng" cap="none" strike="noStrike">
                <a:solidFill>
                  <a:srgbClr val="FFFF00"/>
                </a:solidFill>
                <a:latin typeface="Arial"/>
                <a:ea typeface="Arial"/>
                <a:cs typeface="Arial"/>
                <a:sym typeface="Arial"/>
              </a:rPr>
              <a:t>Apparent (Structural) Density </a:t>
            </a:r>
            <a:r>
              <a:rPr b="0" i="0" lang="en-US" sz="1800" u="none" cap="none" strike="noStrike">
                <a:solidFill>
                  <a:srgbClr val="FFFF00"/>
                </a:solidFill>
                <a:latin typeface="Arial"/>
                <a:ea typeface="Arial"/>
                <a:cs typeface="Arial"/>
                <a:sym typeface="Arial"/>
              </a:rPr>
              <a:t>(ρ) is the mineralized tissue per total volume tissue.</a:t>
            </a:r>
            <a:endParaRPr/>
          </a:p>
          <a:p>
            <a:pPr indent="-171450" lvl="0" marL="28575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l">
              <a:lnSpc>
                <a:spcPct val="100000"/>
              </a:lnSpc>
              <a:spcBef>
                <a:spcPts val="0"/>
              </a:spcBef>
              <a:spcAft>
                <a:spcPts val="0"/>
              </a:spcAft>
              <a:buClr>
                <a:srgbClr val="FFFF00"/>
              </a:buClr>
              <a:buSzPts val="1800"/>
              <a:buFont typeface="Arial"/>
              <a:buChar char="•"/>
            </a:pPr>
            <a:r>
              <a:rPr b="1" i="0" lang="en-US" sz="1800" u="sng" cap="none" strike="noStrike">
                <a:solidFill>
                  <a:srgbClr val="FFFF00"/>
                </a:solidFill>
                <a:latin typeface="Arial"/>
                <a:ea typeface="Arial"/>
                <a:cs typeface="Arial"/>
                <a:sym typeface="Arial"/>
              </a:rPr>
              <a:t>Ash Density</a:t>
            </a:r>
            <a:r>
              <a:rPr b="0" i="0" lang="en-US" sz="1800" u="none" cap="none" strike="noStrike">
                <a:solidFill>
                  <a:srgbClr val="FFFF00"/>
                </a:solidFill>
                <a:latin typeface="Arial"/>
                <a:ea typeface="Arial"/>
                <a:cs typeface="Arial"/>
                <a:sym typeface="Arial"/>
              </a:rPr>
              <a:t> is the ash weight per total tissue volume.</a:t>
            </a:r>
            <a:endParaRPr/>
          </a:p>
          <a:p>
            <a:pPr indent="-171450" lvl="0" marL="285750" marR="0" rtl="0" algn="l">
              <a:lnSpc>
                <a:spcPct val="100000"/>
              </a:lnSpc>
              <a:spcBef>
                <a:spcPts val="0"/>
              </a:spcBef>
              <a:spcAft>
                <a:spcPts val="0"/>
              </a:spcAft>
              <a:buClr>
                <a:srgbClr val="FFFF00"/>
              </a:buClr>
              <a:buSzPts val="1800"/>
              <a:buFont typeface="Arial"/>
              <a:buNone/>
            </a:pPr>
            <a:r>
              <a:t/>
            </a:r>
            <a:endParaRPr b="0" i="0" sz="1800" u="none" cap="none" strike="noStrike">
              <a:solidFill>
                <a:srgbClr val="FFFF00"/>
              </a:solidFill>
              <a:latin typeface="Arial"/>
              <a:ea typeface="Arial"/>
              <a:cs typeface="Arial"/>
              <a:sym typeface="Arial"/>
            </a:endParaRPr>
          </a:p>
          <a:p>
            <a:pPr indent="-285750" lvl="0" marL="285750" marR="0" rtl="0" algn="just">
              <a:lnSpc>
                <a:spcPct val="100000"/>
              </a:lnSpc>
              <a:spcBef>
                <a:spcPts val="0"/>
              </a:spcBef>
              <a:spcAft>
                <a:spcPts val="0"/>
              </a:spcAft>
              <a:buClr>
                <a:srgbClr val="FFFF00"/>
              </a:buClr>
              <a:buSzPts val="1800"/>
              <a:buFont typeface="Arial"/>
              <a:buChar char="•"/>
            </a:pPr>
            <a:r>
              <a:rPr b="1" i="0" lang="en-US" sz="1800" u="sng" cap="none" strike="noStrike">
                <a:solidFill>
                  <a:srgbClr val="FFFF00"/>
                </a:solidFill>
                <a:latin typeface="Arial"/>
                <a:ea typeface="Arial"/>
                <a:cs typeface="Arial"/>
                <a:sym typeface="Arial"/>
              </a:rPr>
              <a:t>Relative Density </a:t>
            </a:r>
            <a:r>
              <a:rPr b="0" i="0" lang="en-US" sz="1800" u="none" cap="none" strike="noStrike">
                <a:solidFill>
                  <a:srgbClr val="FFFF00"/>
                </a:solidFill>
                <a:latin typeface="Arial"/>
                <a:ea typeface="Arial"/>
                <a:cs typeface="Arial"/>
                <a:sym typeface="Arial"/>
              </a:rPr>
              <a:t>is the  defined as the density of cellular solid (ρ</a:t>
            </a:r>
            <a:r>
              <a:rPr b="0" baseline="30000" i="0" lang="en-US" sz="1800" u="none" cap="none" strike="noStrike">
                <a:solidFill>
                  <a:srgbClr val="FFFF00"/>
                </a:solidFill>
                <a:latin typeface="Arial"/>
                <a:ea typeface="Arial"/>
                <a:cs typeface="Arial"/>
                <a:sym typeface="Arial"/>
              </a:rPr>
              <a:t>∗</a:t>
            </a:r>
            <a:r>
              <a:rPr b="0" i="0" lang="en-US" sz="1800" u="none" cap="none" strike="noStrike">
                <a:solidFill>
                  <a:srgbClr val="FFFF00"/>
                </a:solidFill>
                <a:latin typeface="Arial"/>
                <a:ea typeface="Arial"/>
                <a:cs typeface="Arial"/>
                <a:sym typeface="Arial"/>
              </a:rPr>
              <a:t>) divided by the density of the solid it is made from (ρ</a:t>
            </a:r>
            <a:r>
              <a:rPr b="0" baseline="-25000" i="0" lang="en-US" sz="1800" u="none" cap="none" strike="noStrike">
                <a:solidFill>
                  <a:srgbClr val="FFFF00"/>
                </a:solidFill>
                <a:latin typeface="Arial"/>
                <a:ea typeface="Arial"/>
                <a:cs typeface="Arial"/>
                <a:sym typeface="Arial"/>
              </a:rPr>
              <a:t>s</a:t>
            </a:r>
            <a:r>
              <a:rPr b="0" i="0" lang="en-US" sz="1800" u="none" cap="none" strike="noStrike">
                <a:solidFill>
                  <a:srgbClr val="FFFF00"/>
                </a:solidFill>
                <a:latin typeface="Arial"/>
                <a:ea typeface="Arial"/>
                <a:cs typeface="Arial"/>
                <a:sym typeface="Arial"/>
              </a:rPr>
              <a:t>). Relative density is equivalent to the volume fraction of a solid. At low relative densities, it has rods connecting to form open cells. At higher relative densities, more material is accumulated in the cell walls and the structure transforms into a more closed network of plates. </a:t>
            </a:r>
            <a:endParaRPr/>
          </a:p>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66" name="Google Shape;166;p22"/>
          <p:cNvSpPr txBox="1"/>
          <p:nvPr/>
        </p:nvSpPr>
        <p:spPr>
          <a:xfrm>
            <a:off x="2376487" y="1125537"/>
            <a:ext cx="4140200" cy="368300"/>
          </a:xfrm>
          <a:prstGeom prst="rect">
            <a:avLst/>
          </a:prstGeom>
          <a:noFill/>
          <a:ln cap="flat" cmpd="sng" w="9525">
            <a:solidFill>
              <a:srgbClr val="FFCC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6F0E7"/>
              </a:buClr>
              <a:buSzPts val="1800"/>
              <a:buFont typeface="Arial"/>
              <a:buNone/>
            </a:pPr>
            <a:r>
              <a:rPr b="0" i="0" lang="en-US" sz="1800" u="none">
                <a:solidFill>
                  <a:srgbClr val="C6F0E7"/>
                </a:solidFill>
                <a:latin typeface="Arial"/>
                <a:ea typeface="Arial"/>
                <a:cs typeface="Arial"/>
                <a:sym typeface="Arial"/>
              </a:rPr>
              <a:t>Bone as a Two-Phase Porous Material</a:t>
            </a:r>
            <a:endParaRPr/>
          </a:p>
        </p:txBody>
      </p:sp>
      <p:cxnSp>
        <p:nvCxnSpPr>
          <p:cNvPr id="167" name="Google Shape;167;p22"/>
          <p:cNvCxnSpPr/>
          <p:nvPr/>
        </p:nvCxnSpPr>
        <p:spPr>
          <a:xfrm>
            <a:off x="4464050" y="1493837"/>
            <a:ext cx="0" cy="457200"/>
          </a:xfrm>
          <a:prstGeom prst="straightConnector1">
            <a:avLst/>
          </a:prstGeom>
          <a:noFill/>
          <a:ln cap="flat" cmpd="sng" w="9525">
            <a:solidFill>
              <a:schemeClr val="accent1"/>
            </a:solidFill>
            <a:prstDash val="solid"/>
            <a:miter lim="800000"/>
            <a:headEnd len="med" w="med" type="none"/>
            <a:tailEnd len="lg" w="lg" type="triangle"/>
          </a:ln>
        </p:spPr>
      </p:cxnSp>
      <p:cxnSp>
        <p:nvCxnSpPr>
          <p:cNvPr id="168" name="Google Shape;168;p22"/>
          <p:cNvCxnSpPr/>
          <p:nvPr/>
        </p:nvCxnSpPr>
        <p:spPr>
          <a:xfrm>
            <a:off x="5759450" y="1493837"/>
            <a:ext cx="914400" cy="914400"/>
          </a:xfrm>
          <a:prstGeom prst="straightConnector1">
            <a:avLst/>
          </a:prstGeom>
          <a:noFill/>
          <a:ln>
            <a:noFill/>
          </a:ln>
        </p:spPr>
      </p:cxnSp>
      <p:cxnSp>
        <p:nvCxnSpPr>
          <p:cNvPr id="169" name="Google Shape;169;p22"/>
          <p:cNvCxnSpPr/>
          <p:nvPr/>
        </p:nvCxnSpPr>
        <p:spPr>
          <a:xfrm>
            <a:off x="1871662" y="1951037"/>
            <a:ext cx="5221287" cy="0"/>
          </a:xfrm>
          <a:prstGeom prst="straightConnector1">
            <a:avLst/>
          </a:prstGeom>
          <a:noFill/>
          <a:ln cap="flat" cmpd="sng" w="9525">
            <a:solidFill>
              <a:schemeClr val="accent1"/>
            </a:solidFill>
            <a:prstDash val="solid"/>
            <a:miter lim="800000"/>
            <a:headEnd len="med" w="med" type="none"/>
            <a:tailEnd len="med" w="med" type="none"/>
          </a:ln>
        </p:spPr>
      </p:cxnSp>
      <p:sp>
        <p:nvSpPr>
          <p:cNvPr id="170" name="Google Shape;170;p22"/>
          <p:cNvSpPr txBox="1"/>
          <p:nvPr/>
        </p:nvSpPr>
        <p:spPr>
          <a:xfrm>
            <a:off x="579437" y="2395537"/>
            <a:ext cx="2916237" cy="647700"/>
          </a:xfrm>
          <a:prstGeom prst="rect">
            <a:avLst/>
          </a:prstGeom>
          <a:noFill/>
          <a:ln cap="flat" cmpd="sng" w="9525">
            <a:solidFill>
              <a:srgbClr val="FFC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Solid Phase: composed of  mineralized bone tissue</a:t>
            </a:r>
            <a:endParaRPr/>
          </a:p>
        </p:txBody>
      </p:sp>
      <p:sp>
        <p:nvSpPr>
          <p:cNvPr id="171" name="Google Shape;171;p22"/>
          <p:cNvSpPr txBox="1"/>
          <p:nvPr/>
        </p:nvSpPr>
        <p:spPr>
          <a:xfrm>
            <a:off x="5508625" y="2395537"/>
            <a:ext cx="2970212" cy="923925"/>
          </a:xfrm>
          <a:prstGeom prst="rect">
            <a:avLst/>
          </a:prstGeom>
          <a:noFill/>
          <a:ln cap="flat" cmpd="sng" w="9525">
            <a:solidFill>
              <a:srgbClr val="FFC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Fluid Phase: composed of blood vessels, blood, marrow and interstitial fluid</a:t>
            </a:r>
            <a:endParaRPr/>
          </a:p>
        </p:txBody>
      </p:sp>
      <p:cxnSp>
        <p:nvCxnSpPr>
          <p:cNvPr id="172" name="Google Shape;172;p22"/>
          <p:cNvCxnSpPr/>
          <p:nvPr/>
        </p:nvCxnSpPr>
        <p:spPr>
          <a:xfrm>
            <a:off x="1871662" y="1951037"/>
            <a:ext cx="0" cy="457200"/>
          </a:xfrm>
          <a:prstGeom prst="straightConnector1">
            <a:avLst/>
          </a:prstGeom>
          <a:noFill/>
          <a:ln cap="flat" cmpd="sng" w="9525">
            <a:solidFill>
              <a:schemeClr val="accent1"/>
            </a:solidFill>
            <a:prstDash val="solid"/>
            <a:miter lim="800000"/>
            <a:headEnd len="med" w="med" type="none"/>
            <a:tailEnd len="lg" w="lg" type="triangle"/>
          </a:ln>
        </p:spPr>
      </p:cxnSp>
      <p:cxnSp>
        <p:nvCxnSpPr>
          <p:cNvPr id="173" name="Google Shape;173;p22"/>
          <p:cNvCxnSpPr/>
          <p:nvPr/>
        </p:nvCxnSpPr>
        <p:spPr>
          <a:xfrm>
            <a:off x="7086600" y="1938337"/>
            <a:ext cx="0" cy="457200"/>
          </a:xfrm>
          <a:prstGeom prst="straightConnector1">
            <a:avLst/>
          </a:prstGeom>
          <a:noFill/>
          <a:ln cap="flat" cmpd="sng" w="9525">
            <a:solidFill>
              <a:schemeClr val="accent1"/>
            </a:solidFill>
            <a:prstDash val="solid"/>
            <a:miter lim="800000"/>
            <a:headEnd len="med" w="med"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3"/>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pic>
        <p:nvPicPr>
          <p:cNvPr id="179" name="Google Shape;179;p23"/>
          <p:cNvPicPr preferRelativeResize="0"/>
          <p:nvPr/>
        </p:nvPicPr>
        <p:blipFill rotWithShape="1">
          <a:blip r:embed="rId3">
            <a:alphaModFix/>
          </a:blip>
          <a:srcRect b="0" l="0" r="0" t="0"/>
          <a:stretch/>
        </p:blipFill>
        <p:spPr>
          <a:xfrm>
            <a:off x="287337" y="765175"/>
            <a:ext cx="4419600" cy="3292475"/>
          </a:xfrm>
          <a:prstGeom prst="rect">
            <a:avLst/>
          </a:prstGeom>
          <a:noFill/>
          <a:ln>
            <a:noFill/>
          </a:ln>
        </p:spPr>
      </p:pic>
      <p:pic>
        <p:nvPicPr>
          <p:cNvPr id="180" name="Google Shape;180;p23"/>
          <p:cNvPicPr preferRelativeResize="0"/>
          <p:nvPr/>
        </p:nvPicPr>
        <p:blipFill rotWithShape="1">
          <a:blip r:embed="rId4">
            <a:alphaModFix/>
          </a:blip>
          <a:srcRect b="0" l="0" r="0" t="0"/>
          <a:stretch/>
        </p:blipFill>
        <p:spPr>
          <a:xfrm>
            <a:off x="5256212" y="795337"/>
            <a:ext cx="3492500" cy="3262312"/>
          </a:xfrm>
          <a:prstGeom prst="rect">
            <a:avLst/>
          </a:prstGeom>
          <a:noFill/>
          <a:ln>
            <a:noFill/>
          </a:ln>
        </p:spPr>
      </p:pic>
      <p:sp>
        <p:nvSpPr>
          <p:cNvPr id="181" name="Google Shape;181;p23"/>
          <p:cNvSpPr txBox="1"/>
          <p:nvPr/>
        </p:nvSpPr>
        <p:spPr>
          <a:xfrm>
            <a:off x="468312" y="188912"/>
            <a:ext cx="8280400" cy="461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Stress-strain curve for Cancellous and Compact Bones </a:t>
            </a:r>
            <a:endParaRPr/>
          </a:p>
        </p:txBody>
      </p:sp>
      <p:sp>
        <p:nvSpPr>
          <p:cNvPr id="182" name="Google Shape;182;p23"/>
          <p:cNvSpPr txBox="1"/>
          <p:nvPr/>
        </p:nvSpPr>
        <p:spPr>
          <a:xfrm>
            <a:off x="2627312" y="1246187"/>
            <a:ext cx="2124075" cy="36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95C4E"/>
              </a:buClr>
              <a:buSzPts val="1800"/>
              <a:buFont typeface="Arial"/>
              <a:buNone/>
            </a:pPr>
            <a:r>
              <a:rPr b="1" i="0" lang="en-US" sz="1800" u="none">
                <a:solidFill>
                  <a:srgbClr val="195C4E"/>
                </a:solidFill>
                <a:latin typeface="Arial"/>
                <a:ea typeface="Arial"/>
                <a:cs typeface="Arial"/>
                <a:sym typeface="Arial"/>
              </a:rPr>
              <a:t>Cancellous Bone</a:t>
            </a:r>
            <a:endParaRPr/>
          </a:p>
        </p:txBody>
      </p:sp>
      <p:sp>
        <p:nvSpPr>
          <p:cNvPr id="183" name="Google Shape;183;p23"/>
          <p:cNvSpPr txBox="1"/>
          <p:nvPr/>
        </p:nvSpPr>
        <p:spPr>
          <a:xfrm>
            <a:off x="7200900" y="1304925"/>
            <a:ext cx="1655762" cy="3381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95C4E"/>
              </a:buClr>
              <a:buSzPts val="1600"/>
              <a:buFont typeface="Arial"/>
              <a:buNone/>
            </a:pPr>
            <a:r>
              <a:rPr b="1" i="0" lang="en-US" sz="1600" u="none">
                <a:solidFill>
                  <a:srgbClr val="195C4E"/>
                </a:solidFill>
                <a:latin typeface="Arial"/>
                <a:ea typeface="Arial"/>
                <a:cs typeface="Arial"/>
                <a:sym typeface="Arial"/>
              </a:rPr>
              <a:t>Compact Bone</a:t>
            </a:r>
            <a:endParaRPr/>
          </a:p>
        </p:txBody>
      </p:sp>
      <p:sp>
        <p:nvSpPr>
          <p:cNvPr id="184" name="Google Shape;184;p23"/>
          <p:cNvSpPr txBox="1"/>
          <p:nvPr/>
        </p:nvSpPr>
        <p:spPr>
          <a:xfrm>
            <a:off x="166687" y="4689475"/>
            <a:ext cx="8509000" cy="198437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Phase 1:  Behaviour is linear elastic as the cell walls bend or compress axially.</a:t>
            </a:r>
            <a:endParaRPr/>
          </a:p>
          <a:p>
            <a:pPr indent="0" lvl="0" marL="0" marR="0" rtl="0" algn="just">
              <a:lnSpc>
                <a:spcPct val="100000"/>
              </a:lnSpc>
              <a:spcBef>
                <a:spcPts val="600"/>
              </a:spcBef>
              <a:spcAft>
                <a:spcPts val="0"/>
              </a:spcAft>
              <a:buClr>
                <a:srgbClr val="CCFFCC"/>
              </a:buClr>
              <a:buSzPts val="1800"/>
              <a:buFont typeface="Arial"/>
              <a:buNone/>
            </a:pPr>
            <a:r>
              <a:rPr b="0" i="0" lang="en-US" sz="1800" u="none">
                <a:solidFill>
                  <a:srgbClr val="CCFFCC"/>
                </a:solidFill>
                <a:latin typeface="Arial"/>
                <a:ea typeface="Arial"/>
                <a:cs typeface="Arial"/>
                <a:sym typeface="Arial"/>
              </a:rPr>
              <a:t>Phase 2:  Eventually, at high enough loads, the cells begin to collapse by elastic</a:t>
            </a:r>
            <a:endParaRPr/>
          </a:p>
          <a:p>
            <a:pPr indent="0" lvl="0" marL="0" marR="0" rtl="0" algn="just">
              <a:lnSpc>
                <a:spcPct val="100000"/>
              </a:lnSpc>
              <a:spcBef>
                <a:spcPts val="0"/>
              </a:spcBef>
              <a:spcAft>
                <a:spcPts val="0"/>
              </a:spcAft>
              <a:buClr>
                <a:srgbClr val="CCFFCC"/>
              </a:buClr>
              <a:buSzPts val="1800"/>
              <a:buFont typeface="Arial"/>
              <a:buNone/>
            </a:pPr>
            <a:r>
              <a:rPr b="0" i="0" lang="en-US" sz="1800" u="none">
                <a:solidFill>
                  <a:srgbClr val="CCFFCC"/>
                </a:solidFill>
                <a:latin typeface="Arial"/>
                <a:ea typeface="Arial"/>
                <a:cs typeface="Arial"/>
                <a:sym typeface="Arial"/>
              </a:rPr>
              <a:t>buckling, plastic yielding or brittle fracture of the cell walls. This second phase of collapse progresses at a roughly constant load until the cell walls meet and touch.</a:t>
            </a:r>
            <a:endParaRPr/>
          </a:p>
          <a:p>
            <a:pPr indent="0" lvl="0" marL="0" marR="0" rtl="0" algn="just">
              <a:lnSpc>
                <a:spcPct val="100000"/>
              </a:lnSpc>
              <a:spcBef>
                <a:spcPts val="1200"/>
              </a:spcBef>
              <a:spcAft>
                <a:spcPts val="0"/>
              </a:spcAft>
              <a:buClr>
                <a:schemeClr val="accent1"/>
              </a:buClr>
              <a:buSzPts val="1800"/>
              <a:buFont typeface="Arial"/>
              <a:buNone/>
            </a:pPr>
            <a:r>
              <a:rPr b="0" i="0" lang="en-US" sz="1800" u="none">
                <a:solidFill>
                  <a:schemeClr val="accent1"/>
                </a:solidFill>
                <a:latin typeface="Arial"/>
                <a:ea typeface="Arial"/>
                <a:cs typeface="Arial"/>
                <a:sym typeface="Arial"/>
              </a:rPr>
              <a:t>Phase 3: Once this happens the resistance to load increases, giving rise to a final increasingly steep portion of the stress-strain curve.</a:t>
            </a:r>
            <a:endParaRPr/>
          </a:p>
        </p:txBody>
      </p:sp>
      <p:sp>
        <p:nvSpPr>
          <p:cNvPr id="185" name="Google Shape;185;p23"/>
          <p:cNvSpPr txBox="1"/>
          <p:nvPr/>
        </p:nvSpPr>
        <p:spPr>
          <a:xfrm>
            <a:off x="166687" y="4211637"/>
            <a:ext cx="8509000" cy="3698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The stress-strain curve of cancellous bone has three distinct phases of behaviour.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4"/>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191" name="Google Shape;191;p24"/>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sp>
        <p:nvSpPr>
          <p:cNvPr id="192" name="Google Shape;192;p24"/>
          <p:cNvSpPr txBox="1"/>
          <p:nvPr/>
        </p:nvSpPr>
        <p:spPr>
          <a:xfrm>
            <a:off x="227012" y="5876925"/>
            <a:ext cx="8604250" cy="585787"/>
          </a:xfrm>
          <a:prstGeom prst="rect">
            <a:avLst/>
          </a:prstGeom>
          <a:noFill/>
          <a:ln cap="flat" cmpd="sng" w="9525">
            <a:solidFill>
              <a:srgbClr val="FFCC6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600"/>
              <a:buFont typeface="Arial"/>
              <a:buNone/>
            </a:pPr>
            <a:r>
              <a:rPr b="0" i="0" lang="en-US" sz="1600" u="none">
                <a:solidFill>
                  <a:srgbClr val="FFFF00"/>
                </a:solidFill>
                <a:latin typeface="Arial"/>
                <a:ea typeface="Arial"/>
                <a:cs typeface="Arial"/>
                <a:sym typeface="Arial"/>
              </a:rPr>
              <a:t>Reference: Carter, D.R., and Hayes, W.C. (1977). The compressive behaviour of bone as a two-phase porous structure. J. Bone Joint Surg. 59-A, 954-962.</a:t>
            </a:r>
            <a:endParaRPr/>
          </a:p>
        </p:txBody>
      </p:sp>
      <p:sp>
        <p:nvSpPr>
          <p:cNvPr id="193" name="Google Shape;193;p24"/>
          <p:cNvSpPr txBox="1"/>
          <p:nvPr/>
        </p:nvSpPr>
        <p:spPr>
          <a:xfrm>
            <a:off x="684212" y="188912"/>
            <a:ext cx="7812087" cy="4000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000"/>
              <a:buFont typeface="Arial"/>
              <a:buNone/>
            </a:pPr>
            <a:r>
              <a:rPr b="1" i="0" lang="en-US" sz="2000" u="none">
                <a:solidFill>
                  <a:srgbClr val="FFCC66"/>
                </a:solidFill>
                <a:latin typeface="Arial"/>
                <a:ea typeface="Arial"/>
                <a:cs typeface="Arial"/>
                <a:sym typeface="Arial"/>
              </a:rPr>
              <a:t>Relationship between Youngs’s modulus and Density</a:t>
            </a:r>
            <a:endParaRPr/>
          </a:p>
        </p:txBody>
      </p:sp>
      <p:sp>
        <p:nvSpPr>
          <p:cNvPr id="194" name="Google Shape;194;p24"/>
          <p:cNvSpPr txBox="1"/>
          <p:nvPr/>
        </p:nvSpPr>
        <p:spPr>
          <a:xfrm>
            <a:off x="1800225" y="787400"/>
            <a:ext cx="5256212" cy="7540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Power law models</a:t>
            </a:r>
            <a:r>
              <a:rPr b="0" i="1" lang="en-US" sz="1800" u="none">
                <a:solidFill>
                  <a:srgbClr val="FFFF00"/>
                </a:solidFill>
                <a:latin typeface="Arial"/>
                <a:ea typeface="Arial"/>
                <a:cs typeface="Arial"/>
                <a:sym typeface="Arial"/>
              </a:rPr>
              <a:t>:        </a:t>
            </a:r>
            <a:r>
              <a:rPr b="1" i="1" lang="en-US" sz="2000" u="none">
                <a:solidFill>
                  <a:srgbClr val="FFFF00"/>
                </a:solidFill>
                <a:latin typeface="Arial"/>
                <a:ea typeface="Arial"/>
                <a:cs typeface="Arial"/>
                <a:sym typeface="Arial"/>
              </a:rPr>
              <a:t>E = a ρ </a:t>
            </a:r>
            <a:r>
              <a:rPr b="1" baseline="30000" i="1" lang="en-US" sz="2000" u="none">
                <a:solidFill>
                  <a:srgbClr val="FFFF00"/>
                </a:solidFill>
                <a:latin typeface="Arial"/>
                <a:ea typeface="Arial"/>
                <a:cs typeface="Arial"/>
                <a:sym typeface="Arial"/>
              </a:rPr>
              <a:t>b</a:t>
            </a:r>
            <a:r>
              <a:rPr b="1" i="0" lang="en-US" sz="2000" u="none">
                <a:solidFill>
                  <a:srgbClr val="FFFF00"/>
                </a:solidFill>
                <a:latin typeface="Arial"/>
                <a:ea typeface="Arial"/>
                <a:cs typeface="Arial"/>
                <a:sym typeface="Arial"/>
              </a:rPr>
              <a:t> </a:t>
            </a:r>
            <a:endParaRPr/>
          </a:p>
          <a:p>
            <a:pPr indent="0" lvl="0" marL="0" marR="0" rtl="0" algn="l">
              <a:lnSpc>
                <a:spcPct val="100000"/>
              </a:lnSpc>
              <a:spcBef>
                <a:spcPts val="6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where </a:t>
            </a:r>
            <a:r>
              <a:rPr b="0" i="1" lang="en-US" sz="1800" u="none">
                <a:solidFill>
                  <a:srgbClr val="FFFF00"/>
                </a:solidFill>
                <a:latin typeface="Arial"/>
                <a:ea typeface="Arial"/>
                <a:cs typeface="Arial"/>
                <a:sym typeface="Arial"/>
              </a:rPr>
              <a:t>a</a:t>
            </a:r>
            <a:r>
              <a:rPr b="0" i="0" lang="en-US" sz="1800" u="none">
                <a:solidFill>
                  <a:srgbClr val="FFFF00"/>
                </a:solidFill>
                <a:latin typeface="Arial"/>
                <a:ea typeface="Arial"/>
                <a:cs typeface="Arial"/>
                <a:sym typeface="Arial"/>
              </a:rPr>
              <a:t> and </a:t>
            </a:r>
            <a:r>
              <a:rPr b="0" i="1" lang="en-US" sz="1800" u="none">
                <a:solidFill>
                  <a:srgbClr val="FFFF00"/>
                </a:solidFill>
                <a:latin typeface="Arial"/>
                <a:ea typeface="Arial"/>
                <a:cs typeface="Arial"/>
                <a:sym typeface="Arial"/>
              </a:rPr>
              <a:t>b</a:t>
            </a:r>
            <a:r>
              <a:rPr b="0" i="0" lang="en-US" sz="1800" u="none">
                <a:solidFill>
                  <a:srgbClr val="FFFF00"/>
                </a:solidFill>
                <a:latin typeface="Arial"/>
                <a:ea typeface="Arial"/>
                <a:cs typeface="Arial"/>
                <a:sym typeface="Arial"/>
              </a:rPr>
              <a:t> can be determined</a:t>
            </a:r>
            <a:endParaRPr/>
          </a:p>
        </p:txBody>
      </p:sp>
      <p:sp>
        <p:nvSpPr>
          <p:cNvPr id="195" name="Google Shape;195;p24"/>
          <p:cNvSpPr txBox="1"/>
          <p:nvPr/>
        </p:nvSpPr>
        <p:spPr>
          <a:xfrm>
            <a:off x="107950" y="1736725"/>
            <a:ext cx="8893175" cy="39544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Carter and Hayes (1977) reported,             </a:t>
            </a:r>
            <a:r>
              <a:rPr b="0" i="0" lang="en-US" sz="2000" u="none">
                <a:solidFill>
                  <a:schemeClr val="accent1"/>
                </a:solidFill>
                <a:latin typeface="Arial"/>
                <a:ea typeface="Arial"/>
                <a:cs typeface="Arial"/>
                <a:sym typeface="Arial"/>
              </a:rPr>
              <a:t>E = 3790 έ</a:t>
            </a:r>
            <a:r>
              <a:rPr b="1" baseline="30000" i="0" lang="en-US" sz="2000" u="none">
                <a:solidFill>
                  <a:schemeClr val="accent1"/>
                </a:solidFill>
                <a:latin typeface="Arial"/>
                <a:ea typeface="Arial"/>
                <a:cs typeface="Arial"/>
                <a:sym typeface="Arial"/>
              </a:rPr>
              <a:t>0.06</a:t>
            </a:r>
            <a:r>
              <a:rPr b="0" i="0" lang="en-US" sz="2000" u="none">
                <a:solidFill>
                  <a:schemeClr val="accent1"/>
                </a:solidFill>
                <a:latin typeface="Arial"/>
                <a:ea typeface="Arial"/>
                <a:cs typeface="Arial"/>
                <a:sym typeface="Arial"/>
              </a:rPr>
              <a:t> </a:t>
            </a:r>
            <a:r>
              <a:rPr b="1" i="1" lang="en-US" sz="2000" u="none">
                <a:solidFill>
                  <a:schemeClr val="accent1"/>
                </a:solidFill>
                <a:latin typeface="Arial"/>
                <a:ea typeface="Arial"/>
                <a:cs typeface="Arial"/>
                <a:sym typeface="Arial"/>
              </a:rPr>
              <a:t>ρ </a:t>
            </a:r>
            <a:r>
              <a:rPr b="1" baseline="30000" i="1" lang="en-US" sz="2000" u="none">
                <a:solidFill>
                  <a:schemeClr val="accent1"/>
                </a:solidFill>
                <a:latin typeface="Arial"/>
                <a:ea typeface="Arial"/>
                <a:cs typeface="Arial"/>
                <a:sym typeface="Arial"/>
              </a:rPr>
              <a:t>3</a:t>
            </a:r>
            <a:endParaRPr b="0" baseline="30000" i="0" sz="2000" u="none">
              <a:solidFill>
                <a:schemeClr val="accent1"/>
              </a:solidFill>
              <a:latin typeface="Arial"/>
              <a:ea typeface="Arial"/>
              <a:cs typeface="Arial"/>
              <a:sym typeface="Arial"/>
            </a:endParaRPr>
          </a:p>
          <a:p>
            <a:pPr indent="0" lvl="0" marL="0" marR="0" rtl="0" algn="l">
              <a:lnSpc>
                <a:spcPct val="100000"/>
              </a:lnSpc>
              <a:spcBef>
                <a:spcPts val="60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0" lvl="0" marL="0" marR="0" rtl="0" algn="ctr">
              <a:lnSpc>
                <a:spcPct val="100000"/>
              </a:lnSpc>
              <a:spcBef>
                <a:spcPts val="6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where E is in MPa, </a:t>
            </a:r>
            <a:r>
              <a:rPr b="0" i="1" lang="en-US" sz="1800" u="none">
                <a:solidFill>
                  <a:srgbClr val="FFFF00"/>
                </a:solidFill>
                <a:latin typeface="Arial"/>
                <a:ea typeface="Arial"/>
                <a:cs typeface="Arial"/>
                <a:sym typeface="Arial"/>
              </a:rPr>
              <a:t>ρ  is </a:t>
            </a:r>
            <a:r>
              <a:rPr b="0" i="0" lang="en-US" sz="1800" u="none">
                <a:solidFill>
                  <a:srgbClr val="FFFF00"/>
                </a:solidFill>
                <a:latin typeface="Arial"/>
                <a:ea typeface="Arial"/>
                <a:cs typeface="Arial"/>
                <a:sym typeface="Arial"/>
              </a:rPr>
              <a:t>in gm cm</a:t>
            </a:r>
            <a:r>
              <a:rPr b="0" baseline="30000" i="0" lang="en-US" sz="1800" u="none">
                <a:solidFill>
                  <a:srgbClr val="FFFF00"/>
                </a:solidFill>
                <a:latin typeface="Arial"/>
                <a:ea typeface="Arial"/>
                <a:cs typeface="Arial"/>
                <a:sym typeface="Arial"/>
              </a:rPr>
              <a:t>-3</a:t>
            </a:r>
            <a:r>
              <a:rPr b="0" i="0" lang="en-US" sz="1800" u="none">
                <a:solidFill>
                  <a:srgbClr val="FFFF00"/>
                </a:solidFill>
                <a:latin typeface="Arial"/>
                <a:ea typeface="Arial"/>
                <a:cs typeface="Arial"/>
                <a:sym typeface="Arial"/>
              </a:rPr>
              <a:t>, έ is the strain rate</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Specimens from human tibial plateau and bovine femoral condyles with different geometry tested for varying strain rates: 0.001 – 10 per second.</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chemeClr val="accent1"/>
              </a:solidFill>
              <a:latin typeface="Arial"/>
              <a:ea typeface="Arial"/>
              <a:cs typeface="Arial"/>
              <a:sym typeface="Arial"/>
            </a:endParaRPr>
          </a:p>
          <a:p>
            <a:pPr indent="-114300" lvl="0" marL="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The viscous flow of marrow influenced the of trabecular bone only at a high strain rate (10.0 per second), which suggest that the presence of marrow during severe, traumatic, compressive loading in vivo may serve to absorb considerable energy.</a:t>
            </a:r>
            <a:endParaRPr/>
          </a:p>
          <a:p>
            <a:pPr indent="0" lvl="0" marL="0" marR="0" rtl="0" algn="l">
              <a:lnSpc>
                <a:spcPct val="100000"/>
              </a:lnSpc>
              <a:spcBef>
                <a:spcPts val="0"/>
              </a:spcBef>
              <a:spcAft>
                <a:spcPts val="0"/>
              </a:spcAft>
              <a:buClr>
                <a:srgbClr val="FFFF00"/>
              </a:buClr>
              <a:buSzPts val="1800"/>
              <a:buFont typeface="Arial"/>
              <a:buNone/>
            </a:pPr>
            <a:r>
              <a:t/>
            </a:r>
            <a:endParaRPr b="0" i="0" sz="1800" u="none">
              <a:solidFill>
                <a:srgbClr val="FFFF00"/>
              </a:solidFill>
              <a:latin typeface="Arial"/>
              <a:ea typeface="Arial"/>
              <a:cs typeface="Arial"/>
              <a:sym typeface="Arial"/>
            </a:endParaRPr>
          </a:p>
          <a:p>
            <a:pPr indent="-114300" lvl="0" marL="0" marR="0" rtl="0" algn="l">
              <a:lnSpc>
                <a:spcPct val="10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However, apparent density a much more important factor than strain rate.</a:t>
            </a:r>
            <a:endParaRPr/>
          </a:p>
          <a:p>
            <a:pPr indent="0" lvl="0" marL="0" marR="0" rtl="0" algn="l">
              <a:lnSpc>
                <a:spcPct val="100000"/>
              </a:lnSpc>
              <a:spcBef>
                <a:spcPts val="600"/>
              </a:spcBef>
              <a:spcAft>
                <a:spcPts val="0"/>
              </a:spcAft>
              <a:buNone/>
            </a:pPr>
            <a:r>
              <a:t/>
            </a:r>
            <a:endParaRPr b="0" i="0" sz="1800" u="none">
              <a:solidFill>
                <a:schemeClr val="accen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5"/>
          <p:cNvSpPr txBox="1"/>
          <p:nvPr/>
        </p:nvSpPr>
        <p:spPr>
          <a:xfrm>
            <a:off x="3959225" y="6365875"/>
            <a:ext cx="1198562" cy="37623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a:solidFill>
                  <a:srgbClr val="000000"/>
                </a:solidFill>
                <a:latin typeface="Arial"/>
                <a:ea typeface="Arial"/>
                <a:cs typeface="Arial"/>
                <a:sym typeface="Arial"/>
              </a:rPr>
              <a:t>‹#›</a:t>
            </a:fld>
            <a:endParaRPr/>
          </a:p>
        </p:txBody>
      </p:sp>
      <p:sp>
        <p:nvSpPr>
          <p:cNvPr id="201" name="Google Shape;201;p25"/>
          <p:cNvSpPr txBox="1"/>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FFFF00"/>
              </a:solidFill>
              <a:latin typeface="Arial"/>
              <a:ea typeface="Arial"/>
              <a:cs typeface="Arial"/>
              <a:sym typeface="Arial"/>
            </a:endParaRPr>
          </a:p>
        </p:txBody>
      </p:sp>
      <p:pic>
        <p:nvPicPr>
          <p:cNvPr id="202" name="Google Shape;202;p25"/>
          <p:cNvPicPr preferRelativeResize="0"/>
          <p:nvPr/>
        </p:nvPicPr>
        <p:blipFill rotWithShape="1">
          <a:blip r:embed="rId3">
            <a:alphaModFix/>
          </a:blip>
          <a:srcRect b="4193" l="9880" r="12951" t="4681"/>
          <a:stretch/>
        </p:blipFill>
        <p:spPr>
          <a:xfrm>
            <a:off x="198437" y="800100"/>
            <a:ext cx="3005137" cy="4903787"/>
          </a:xfrm>
          <a:prstGeom prst="rect">
            <a:avLst/>
          </a:prstGeom>
          <a:noFill/>
          <a:ln>
            <a:noFill/>
          </a:ln>
        </p:spPr>
      </p:pic>
      <p:sp>
        <p:nvSpPr>
          <p:cNvPr id="203" name="Google Shape;203;p25"/>
          <p:cNvSpPr txBox="1"/>
          <p:nvPr/>
        </p:nvSpPr>
        <p:spPr>
          <a:xfrm>
            <a:off x="684212" y="152400"/>
            <a:ext cx="7812087" cy="4619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66"/>
              </a:buClr>
              <a:buSzPts val="2400"/>
              <a:buFont typeface="Arial"/>
              <a:buNone/>
            </a:pPr>
            <a:r>
              <a:rPr b="1" i="0" lang="en-US" sz="2400" u="none">
                <a:solidFill>
                  <a:srgbClr val="FFCC66"/>
                </a:solidFill>
                <a:latin typeface="Arial"/>
                <a:ea typeface="Arial"/>
                <a:cs typeface="Arial"/>
                <a:sym typeface="Arial"/>
              </a:rPr>
              <a:t>Young’s modulus – Apparent Density Relationship</a:t>
            </a:r>
            <a:endParaRPr/>
          </a:p>
        </p:txBody>
      </p:sp>
      <p:sp>
        <p:nvSpPr>
          <p:cNvPr id="204" name="Google Shape;204;p25"/>
          <p:cNvSpPr txBox="1"/>
          <p:nvPr/>
        </p:nvSpPr>
        <p:spPr>
          <a:xfrm>
            <a:off x="107950" y="5805487"/>
            <a:ext cx="8845550" cy="523875"/>
          </a:xfrm>
          <a:prstGeom prst="rect">
            <a:avLst/>
          </a:prstGeom>
          <a:noFill/>
          <a:ln cap="flat" cmpd="sng" w="9525">
            <a:solidFill>
              <a:srgbClr val="FFCC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Gibson, L.J. (1985). The mechanical behaviour of cancellous bone. J. Biomech 18, 317-328.</a:t>
            </a:r>
            <a:endParaRPr/>
          </a:p>
          <a:p>
            <a:pPr indent="0" lvl="0" marL="0" marR="0" rtl="0" algn="just">
              <a:lnSpc>
                <a:spcPct val="100000"/>
              </a:lnSpc>
              <a:spcBef>
                <a:spcPts val="0"/>
              </a:spcBef>
              <a:spcAft>
                <a:spcPts val="0"/>
              </a:spcAft>
              <a:buClr>
                <a:srgbClr val="FFFF00"/>
              </a:buClr>
              <a:buSzPts val="1400"/>
              <a:buFont typeface="Arial"/>
              <a:buNone/>
            </a:pPr>
            <a:r>
              <a:rPr b="0" i="0" lang="en-US" sz="1400" u="none">
                <a:solidFill>
                  <a:srgbClr val="FFFF00"/>
                </a:solidFill>
                <a:latin typeface="Arial"/>
                <a:ea typeface="Arial"/>
                <a:cs typeface="Arial"/>
                <a:sym typeface="Arial"/>
              </a:rPr>
              <a:t>Dalstra, M et al. (1993). Mechanical and textural properties of pelvic trabecular bone. J. Biomech 26, 523-535.</a:t>
            </a:r>
            <a:endParaRPr/>
          </a:p>
        </p:txBody>
      </p:sp>
      <p:sp>
        <p:nvSpPr>
          <p:cNvPr id="205" name="Google Shape;205;p25"/>
          <p:cNvSpPr txBox="1"/>
          <p:nvPr/>
        </p:nvSpPr>
        <p:spPr>
          <a:xfrm>
            <a:off x="3240087" y="765175"/>
            <a:ext cx="5759450" cy="175418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It has been established, both theoretically (Gibson, 1985) and experimentally (Carter and Hayes, 1977, Dalstra et al., 1993), that the Young’s modulus of cancellous bone was strongly dependent on the bone’s apparent density.</a:t>
            </a:r>
            <a:endParaRPr/>
          </a:p>
          <a:p>
            <a:pPr indent="-285750" lvl="0" marL="28575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endParaRPr/>
          </a:p>
        </p:txBody>
      </p:sp>
      <p:sp>
        <p:nvSpPr>
          <p:cNvPr id="206" name="Google Shape;206;p25"/>
          <p:cNvSpPr txBox="1"/>
          <p:nvPr/>
        </p:nvSpPr>
        <p:spPr>
          <a:xfrm>
            <a:off x="3276600" y="2349500"/>
            <a:ext cx="5713412" cy="92233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accent1"/>
              </a:buClr>
              <a:buSzPts val="1800"/>
              <a:buFont typeface="Arial"/>
              <a:buChar char="•"/>
            </a:pPr>
            <a:r>
              <a:rPr b="0" i="0" lang="en-US" sz="1800" u="none">
                <a:solidFill>
                  <a:schemeClr val="accent1"/>
                </a:solidFill>
                <a:latin typeface="Arial"/>
                <a:ea typeface="Arial"/>
                <a:cs typeface="Arial"/>
                <a:sym typeface="Arial"/>
              </a:rPr>
              <a:t>Power law model was better suited than the linear model for mechanical properties of cancellous bone (Gibson, 1985, Currey, 1986; Turner et al., 1990).</a:t>
            </a:r>
            <a:endParaRPr/>
          </a:p>
        </p:txBody>
      </p:sp>
      <p:sp>
        <p:nvSpPr>
          <p:cNvPr id="207" name="Google Shape;207;p25"/>
          <p:cNvSpPr txBox="1"/>
          <p:nvPr/>
        </p:nvSpPr>
        <p:spPr>
          <a:xfrm>
            <a:off x="3492500" y="3536950"/>
            <a:ext cx="5327650" cy="218598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FFFF00"/>
              </a:buClr>
              <a:buSzPts val="1800"/>
              <a:buFont typeface="Arial"/>
              <a:buChar char="•"/>
            </a:pPr>
            <a:r>
              <a:rPr b="0" i="0" lang="en-US" sz="1800" u="none">
                <a:solidFill>
                  <a:srgbClr val="FFFF00"/>
                </a:solidFill>
                <a:latin typeface="Arial"/>
                <a:ea typeface="Arial"/>
                <a:cs typeface="Arial"/>
                <a:sym typeface="Arial"/>
              </a:rPr>
              <a:t>Gibson’s analysis showed: </a:t>
            </a:r>
            <a:endParaRPr/>
          </a:p>
          <a:p>
            <a:pPr indent="-285750" lvl="0" marL="28575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r>
              <a:rPr b="0" i="0" lang="en-US" sz="1800" u="none">
                <a:solidFill>
                  <a:schemeClr val="accent1"/>
                </a:solidFill>
                <a:latin typeface="Arial"/>
                <a:ea typeface="Arial"/>
                <a:cs typeface="Arial"/>
                <a:sym typeface="Arial"/>
              </a:rPr>
              <a:t>E ~</a:t>
            </a:r>
            <a:r>
              <a:rPr b="0" i="0" lang="en-US" sz="1800" u="none">
                <a:solidFill>
                  <a:srgbClr val="FFFF00"/>
                </a:solidFill>
                <a:latin typeface="Arial"/>
                <a:ea typeface="Arial"/>
                <a:cs typeface="Arial"/>
                <a:sym typeface="Arial"/>
              </a:rPr>
              <a:t> </a:t>
            </a:r>
            <a:r>
              <a:rPr b="1" i="1" lang="en-US" sz="1800" u="none">
                <a:solidFill>
                  <a:schemeClr val="accent1"/>
                </a:solidFill>
                <a:latin typeface="Arial"/>
                <a:ea typeface="Arial"/>
                <a:cs typeface="Arial"/>
                <a:sym typeface="Arial"/>
              </a:rPr>
              <a:t>ρ </a:t>
            </a:r>
            <a:r>
              <a:rPr b="1" baseline="30000" i="1" lang="en-US" sz="1800" u="none">
                <a:solidFill>
                  <a:schemeClr val="accent1"/>
                </a:solidFill>
                <a:latin typeface="Arial"/>
                <a:ea typeface="Arial"/>
                <a:cs typeface="Arial"/>
                <a:sym typeface="Arial"/>
              </a:rPr>
              <a:t>2</a:t>
            </a:r>
            <a:r>
              <a:rPr b="0" baseline="30000" i="0" lang="en-US" sz="1800" u="none">
                <a:solidFill>
                  <a:schemeClr val="accent1"/>
                </a:solidFill>
                <a:latin typeface="Arial"/>
                <a:ea typeface="Arial"/>
                <a:cs typeface="Arial"/>
                <a:sym typeface="Arial"/>
              </a:rPr>
              <a:t> </a:t>
            </a:r>
            <a:r>
              <a:rPr b="0" i="0" lang="en-US" sz="1800" u="none">
                <a:solidFill>
                  <a:schemeClr val="accent1"/>
                </a:solidFill>
                <a:latin typeface="Arial"/>
                <a:ea typeface="Arial"/>
                <a:cs typeface="Arial"/>
                <a:sym typeface="Arial"/>
              </a:rPr>
              <a:t> </a:t>
            </a:r>
            <a:r>
              <a:rPr b="0" i="0" lang="en-US" sz="1800" u="none">
                <a:solidFill>
                  <a:srgbClr val="FFFF00"/>
                </a:solidFill>
                <a:latin typeface="Arial"/>
                <a:ea typeface="Arial"/>
                <a:cs typeface="Arial"/>
                <a:sym typeface="Arial"/>
              </a:rPr>
              <a:t>for an open cell structure, </a:t>
            </a:r>
            <a:endParaRPr/>
          </a:p>
          <a:p>
            <a:pPr indent="-285750" lvl="0" marL="285750" marR="0" rtl="0" algn="l">
              <a:lnSpc>
                <a:spcPct val="100000"/>
              </a:lnSpc>
              <a:spcBef>
                <a:spcPts val="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	</a:t>
            </a:r>
            <a:r>
              <a:rPr b="0" i="0" lang="en-US" sz="1800" u="none">
                <a:solidFill>
                  <a:schemeClr val="accent1"/>
                </a:solidFill>
                <a:latin typeface="Arial"/>
                <a:ea typeface="Arial"/>
                <a:cs typeface="Arial"/>
                <a:sym typeface="Arial"/>
              </a:rPr>
              <a:t>E ~ </a:t>
            </a:r>
            <a:r>
              <a:rPr b="1" i="1" lang="en-US" sz="1800" u="none">
                <a:solidFill>
                  <a:schemeClr val="accent1"/>
                </a:solidFill>
                <a:latin typeface="Arial"/>
                <a:ea typeface="Arial"/>
                <a:cs typeface="Arial"/>
                <a:sym typeface="Arial"/>
              </a:rPr>
              <a:t>ρ </a:t>
            </a:r>
            <a:r>
              <a:rPr b="1" baseline="30000" i="1" lang="en-US" sz="1800" u="none">
                <a:solidFill>
                  <a:schemeClr val="accent1"/>
                </a:solidFill>
                <a:latin typeface="Arial"/>
                <a:ea typeface="Arial"/>
                <a:cs typeface="Arial"/>
                <a:sym typeface="Arial"/>
              </a:rPr>
              <a:t>3</a:t>
            </a:r>
            <a:r>
              <a:rPr b="0" baseline="30000" i="0" lang="en-US" sz="1800" u="none">
                <a:solidFill>
                  <a:schemeClr val="accent1"/>
                </a:solidFill>
                <a:latin typeface="Arial"/>
                <a:ea typeface="Arial"/>
                <a:cs typeface="Arial"/>
                <a:sym typeface="Arial"/>
              </a:rPr>
              <a:t> </a:t>
            </a:r>
            <a:r>
              <a:rPr b="0" i="0" lang="en-US" sz="1800" u="none">
                <a:solidFill>
                  <a:schemeClr val="accent1"/>
                </a:solidFill>
                <a:latin typeface="Arial"/>
                <a:ea typeface="Arial"/>
                <a:cs typeface="Arial"/>
                <a:sym typeface="Arial"/>
              </a:rPr>
              <a:t> </a:t>
            </a:r>
            <a:r>
              <a:rPr b="0" i="0" lang="en-US" sz="1800" u="none">
                <a:solidFill>
                  <a:srgbClr val="FFFF00"/>
                </a:solidFill>
                <a:latin typeface="Arial"/>
                <a:ea typeface="Arial"/>
                <a:cs typeface="Arial"/>
                <a:sym typeface="Arial"/>
              </a:rPr>
              <a:t>for a closed cell structure. </a:t>
            </a:r>
            <a:endParaRPr/>
          </a:p>
          <a:p>
            <a:pPr indent="-285750" lvl="0" marL="285750" marR="0" rtl="0" algn="l">
              <a:lnSpc>
                <a:spcPct val="100000"/>
              </a:lnSpc>
              <a:spcBef>
                <a:spcPts val="1200"/>
              </a:spcBef>
              <a:spcAft>
                <a:spcPts val="0"/>
              </a:spcAft>
              <a:buClr>
                <a:srgbClr val="FFFF00"/>
              </a:buClr>
              <a:buSzPts val="1800"/>
              <a:buFont typeface="Arial"/>
              <a:buNone/>
            </a:pPr>
            <a:r>
              <a:rPr b="0" i="0" lang="en-US" sz="1800" u="none">
                <a:solidFill>
                  <a:srgbClr val="FFFF00"/>
                </a:solidFill>
                <a:latin typeface="Arial"/>
                <a:ea typeface="Arial"/>
                <a:cs typeface="Arial"/>
                <a:sym typeface="Arial"/>
              </a:rPr>
              <a:t>Results of Carter and Hayes (1977) agreed with this prediction and suggested a transition from rod-like to plate-like elements at a density of about 350 kg m</a:t>
            </a:r>
            <a:r>
              <a:rPr b="0" baseline="30000" i="0" lang="en-US" sz="1800" u="none">
                <a:solidFill>
                  <a:srgbClr val="FFFF00"/>
                </a:solidFill>
                <a:latin typeface="Arial"/>
                <a:ea typeface="Arial"/>
                <a:cs typeface="Arial"/>
                <a:sym typeface="Arial"/>
              </a:rPr>
              <a:t>-3</a:t>
            </a:r>
            <a:r>
              <a:rPr b="0" i="0" lang="en-US" sz="1800" u="none">
                <a:solidFill>
                  <a:srgbClr val="FFFF00"/>
                </a:solidFill>
                <a:latin typeface="Arial"/>
                <a:ea typeface="Arial"/>
                <a:cs typeface="Arial"/>
                <a:sym typeface="Arial"/>
              </a:rPr>
              <a:t>, or a relative density of 0.20.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